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7" r:id="rId5"/>
    <p:sldId id="299" r:id="rId6"/>
    <p:sldId id="289" r:id="rId7"/>
    <p:sldId id="285" r:id="rId8"/>
    <p:sldId id="297" r:id="rId9"/>
    <p:sldId id="284" r:id="rId10"/>
    <p:sldId id="286" r:id="rId11"/>
    <p:sldId id="293" r:id="rId12"/>
    <p:sldId id="296" r:id="rId13"/>
    <p:sldId id="301" r:id="rId14"/>
    <p:sldId id="291" r:id="rId15"/>
    <p:sldId id="298" r:id="rId16"/>
    <p:sldId id="300" r:id="rId17"/>
  </p:sldIdLst>
  <p:sldSz cx="9144000" cy="6858000" type="screen4x3"/>
  <p:notesSz cx="6800850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7299" autoAdjust="0"/>
  </p:normalViewPr>
  <p:slideViewPr>
    <p:cSldViewPr>
      <p:cViewPr varScale="1">
        <p:scale>
          <a:sx n="63" d="100"/>
          <a:sy n="63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Gráficos!$A$3:$A$7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( a la fecha) 2016</c:v>
                </c:pt>
              </c:strCache>
            </c:strRef>
          </c:cat>
          <c:val>
            <c:numRef>
              <c:f>Gráficos!$B$3:$B$7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23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69664"/>
        <c:axId val="31972352"/>
        <c:axId val="0"/>
      </c:bar3DChart>
      <c:catAx>
        <c:axId val="3196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1972352"/>
        <c:crosses val="autoZero"/>
        <c:auto val="1"/>
        <c:lblAlgn val="ctr"/>
        <c:lblOffset val="100"/>
        <c:noMultiLvlLbl val="0"/>
      </c:catAx>
      <c:valAx>
        <c:axId val="319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196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48171695132044"/>
          <c:y val="0.20126059064469673"/>
          <c:w val="0.7417524059492564"/>
          <c:h val="0.53543122494303597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8FBE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3233963978608912E-2"/>
                  <c:y val="-5.17369914906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802759635629277E-3"/>
                  <c:y val="-1.61442127426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316278520173669E-2"/>
                  <c:y val="-2.637362637362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[1]Gráficos!$L$2:$L$4</c:f>
              <c:strCache>
                <c:ptCount val="3"/>
                <c:pt idx="0">
                  <c:v>HOSPITAL CLINICO</c:v>
                </c:pt>
                <c:pt idx="1">
                  <c:v>CAS</c:v>
                </c:pt>
                <c:pt idx="2">
                  <c:v>OTRAS UNIDADES</c:v>
                </c:pt>
              </c:strCache>
            </c:strRef>
          </c:cat>
          <c:val>
            <c:numRef>
              <c:f>[1]Gráficos!$M$2:$M$4</c:f>
              <c:numCache>
                <c:formatCode>General</c:formatCode>
                <c:ptCount val="3"/>
                <c:pt idx="0">
                  <c:v>69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720064"/>
        <c:axId val="41730048"/>
        <c:axId val="0"/>
      </c:bar3DChart>
      <c:catAx>
        <c:axId val="417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1730048"/>
        <c:crosses val="autoZero"/>
        <c:auto val="1"/>
        <c:lblAlgn val="ctr"/>
        <c:lblOffset val="100"/>
        <c:noMultiLvlLbl val="0"/>
      </c:catAx>
      <c:valAx>
        <c:axId val="4173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17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0.23021</cdr:x>
      <cdr:y>0.69444</cdr:y>
    </cdr:from>
    <cdr:to>
      <cdr:x>0.28229</cdr:x>
      <cdr:y>0.77083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52513" y="1905001"/>
          <a:ext cx="2381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L" sz="1100"/>
        </a:p>
      </cdr:txBody>
    </cdr:sp>
  </cdr:relSizeAnchor>
  <cdr:relSizeAnchor xmlns:cdr="http://schemas.openxmlformats.org/drawingml/2006/chartDrawing">
    <cdr:from>
      <cdr:x>0.15523</cdr:x>
      <cdr:y>0.05556</cdr:y>
    </cdr:from>
    <cdr:to>
      <cdr:x>0.89651</cdr:x>
      <cdr:y>0.18495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06015" y="168817"/>
          <a:ext cx="3371481" cy="393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CL" sz="1100" b="1" baseline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99A5-B4B7-4A25-945F-7F1F975CD395}" type="datetimeFigureOut">
              <a:rPr lang="es-CL" smtClean="0"/>
              <a:t>23/11/2016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085" y="4715153"/>
            <a:ext cx="544068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703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2241" y="9428583"/>
            <a:ext cx="294703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817F-49DF-418F-9D46-BCD45264D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185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96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s-CL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SITUACIONES O CASOS CLINICOS QUE DEBEN SOMETERSE SIEMPRE A EVALUACIÓN  (Reglamento DS N° 62 del 2013 ley 20.584)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MX" altLang="es-CL" dirty="0" smtClean="0">
                <a:solidFill>
                  <a:schemeClr val="tx1"/>
                </a:solidFill>
                <a:latin typeface="+mn-lt"/>
              </a:rPr>
              <a:t>En caso de duda del profesional tratante  acerca de la competencia de la persona para adoptar una decisión autónoma.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MX" altLang="es-CL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MX" altLang="es-CL" dirty="0" smtClean="0">
                <a:solidFill>
                  <a:schemeClr val="tx1"/>
                </a:solidFill>
                <a:latin typeface="+mn-lt"/>
              </a:rPr>
              <a:t>En el caso que se  estime que la decisión autónoma manifestada por la persona o su representante legal la expone a graves daños a  su salud o a riesgo a morir.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200" dirty="0" smtClean="0">
                <a:cs typeface="Arial" panose="020B0604020202020204" pitchFamily="34" charset="0"/>
              </a:rPr>
              <a:t>En el caso de una posible aplicación  de alta forzosa, cuando la persona exprese su voluntad de no ser tratada, de interrumpir el tratamiento , o se negare a cumplir las prescripciones del profesional tratante. </a:t>
            </a:r>
          </a:p>
          <a:p>
            <a:pPr algn="just"/>
            <a:endParaRPr lang="es-CL" sz="12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200" dirty="0" smtClean="0">
                <a:cs typeface="Arial" panose="020B0604020202020204" pitchFamily="34" charset="0"/>
              </a:rPr>
              <a:t>En el caso de personas con discapacidad psíquica o intelectual que no se  encuentran en condiciones de manifestar su voluntad, respecto de las cuales se analice la posible indicación y aplicación de tratamientos invasivos de carácter irreversible.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s-CL" dirty="0" smtClean="0">
              <a:solidFill>
                <a:schemeClr val="tx1"/>
              </a:solidFill>
              <a:latin typeface="+mn-lt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589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Temática de la Inclusión:</a:t>
            </a:r>
          </a:p>
          <a:p>
            <a:r>
              <a:rPr lang="es-CL" dirty="0" smtClean="0"/>
              <a:t>.  Nuevas conformaciones sociales.</a:t>
            </a:r>
          </a:p>
          <a:p>
            <a:r>
              <a:rPr lang="es-CL" dirty="0" smtClean="0"/>
              <a:t>. Nuevas formas de relacionamiento entre los profesionales de la salud ( asistencial) a uno basado en enfoque de derechos. </a:t>
            </a:r>
          </a:p>
          <a:p>
            <a:r>
              <a:rPr lang="es-CL" dirty="0" smtClean="0"/>
              <a:t>. Dilemas al final de la vida ( pacientes </a:t>
            </a:r>
            <a:r>
              <a:rPr lang="es-CL" dirty="0" err="1" smtClean="0"/>
              <a:t>cronicos</a:t>
            </a:r>
            <a:r>
              <a:rPr lang="es-CL" dirty="0" smtClean="0"/>
              <a:t>.. Pensionados aumento esperanza de vida… </a:t>
            </a:r>
            <a:r>
              <a:rPr lang="es-CL" dirty="0" err="1" smtClean="0"/>
              <a:t>tecnologias</a:t>
            </a:r>
            <a:r>
              <a:rPr lang="es-CL" dirty="0" smtClean="0"/>
              <a:t> medicas)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626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4517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014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544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0" algn="just" eaLnBrk="1" hangingPunct="1">
              <a:buNone/>
            </a:pPr>
            <a:r>
              <a:rPr lang="es-MX" altLang="es-CL" dirty="0" smtClean="0">
                <a:solidFill>
                  <a:schemeClr val="tx1"/>
                </a:solidFill>
              </a:rPr>
              <a:t>La Labor del Comité se considera parte integrante del trabajo asistencial y depende orgánicamente de la Dirección Médica Nacional .</a:t>
            </a:r>
          </a:p>
          <a:p>
            <a:pPr indent="11113" algn="just" eaLnBrk="1" hangingPunct="1">
              <a:buNone/>
            </a:pPr>
            <a:endParaRPr lang="es-MX" altLang="es-CL" dirty="0" smtClean="0">
              <a:solidFill>
                <a:schemeClr val="tx1"/>
              </a:solidFill>
            </a:endParaRPr>
          </a:p>
          <a:p>
            <a:pPr marL="182563" indent="0" algn="just" eaLnBrk="1" hangingPunct="1">
              <a:buNone/>
            </a:pPr>
            <a:r>
              <a:rPr lang="es-MX" altLang="es-CL" dirty="0" smtClean="0">
                <a:solidFill>
                  <a:schemeClr val="tx1"/>
                </a:solidFill>
              </a:rPr>
              <a:t>Goza de autonomía e independencia para desarrollar su actuación.</a:t>
            </a:r>
          </a:p>
          <a:p>
            <a:pPr marL="182563" indent="0" algn="just" eaLnBrk="1" hangingPunct="1">
              <a:buNone/>
            </a:pPr>
            <a:endParaRPr lang="es-MX" altLang="es-CL" dirty="0" smtClean="0">
              <a:solidFill>
                <a:schemeClr val="tx1"/>
              </a:solidFill>
            </a:endParaRPr>
          </a:p>
          <a:p>
            <a:pPr marL="182563" indent="0" algn="just" eaLnBrk="1" hangingPunct="1">
              <a:buNone/>
            </a:pPr>
            <a:r>
              <a:rPr lang="es-MX" altLang="es-CL" dirty="0" smtClean="0">
                <a:solidFill>
                  <a:schemeClr val="tx1"/>
                </a:solidFill>
              </a:rPr>
              <a:t>La Ley 20.584  que  regula los Derechos y Deberes que tienen las personas en relación con acciones de la  atención en salud, es la que orienta a los Comités de Etica.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549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MX" altLang="es-CL" b="1" dirty="0" smtClean="0">
                <a:solidFill>
                  <a:schemeClr val="tx1"/>
                </a:solidFill>
                <a:latin typeface="+mn-lt"/>
              </a:rPr>
              <a:t>Asesora: </a:t>
            </a:r>
            <a:r>
              <a:rPr lang="es-MX" altLang="es-CL" dirty="0" smtClean="0">
                <a:solidFill>
                  <a:schemeClr val="tx1"/>
                </a:solidFill>
                <a:latin typeface="+mn-lt"/>
              </a:rPr>
              <a:t>A los profesionales en el proceso de toma de decisiones frente a dilemas éticos que se produzcan como consecuencia de la labor asistencial.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MX" altLang="es-CL" b="1" dirty="0" smtClean="0">
                <a:solidFill>
                  <a:schemeClr val="tx1"/>
                </a:solidFill>
                <a:latin typeface="+mn-lt"/>
              </a:rPr>
              <a:t>Protectora  de los derechos y deberes de los pacientes: </a:t>
            </a:r>
            <a:r>
              <a:rPr lang="es-MX" altLang="es-CL" dirty="0" smtClean="0">
                <a:solidFill>
                  <a:schemeClr val="tx1"/>
                </a:solidFill>
                <a:latin typeface="+mn-lt"/>
              </a:rPr>
              <a:t>Contribuye a la protección de derechos de los pacientes velando por el respeto a su dignidad, autonomía  e intimidad. Propone a la institución medidas adecuadas para su cumplimiento.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MX" altLang="es-CL" b="1" smtClean="0">
                <a:solidFill>
                  <a:schemeClr val="tx1"/>
                </a:solidFill>
                <a:latin typeface="+mn-lt"/>
              </a:rPr>
              <a:t>Formativa: </a:t>
            </a:r>
            <a:r>
              <a:rPr lang="es-MX" altLang="es-CL" smtClean="0">
                <a:solidFill>
                  <a:schemeClr val="tx1"/>
                </a:solidFill>
                <a:latin typeface="+mn-lt"/>
              </a:rPr>
              <a:t>Promover  y colaborar en la formación  bioética de los profesionales clínicos, así como de los miembros del propio Comité y el Equipo Directivo de la Institución.</a:t>
            </a:r>
            <a:endParaRPr lang="es-MX" altLang="es-CL" sz="800" smtClean="0">
              <a:solidFill>
                <a:schemeClr val="tx1"/>
              </a:solidFill>
              <a:latin typeface="+mn-lt"/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endParaRPr lang="es-MX" altLang="es-CL" dirty="0" smtClean="0">
              <a:solidFill>
                <a:schemeClr val="tx1"/>
              </a:solidFill>
              <a:latin typeface="+mn-lt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918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38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SITUACIONES QUE REFLEJAN SITUACIONES EN CONFLICTO CON DOS O MAS ALTERNATIVAS DE SOLUCIONES Y QUE PUEDEN O NO SER SATISFACTORIAS</a:t>
            </a:r>
          </a:p>
          <a:p>
            <a:endParaRPr lang="es-C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SIEMPRE ES TAN CLARO QUE ES LO CORRECTO                    Principios Orientadores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571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9058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62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817F-49DF-418F-9D46-BCD45264D29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279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F25D2-79C4-4B17-AFF0-44EBD59FD51C}" type="datetimeFigureOut">
              <a:rPr lang="es-CL" smtClean="0"/>
              <a:t>23/11/2016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3CF52-02F7-4CD1-BB4C-B10AAB5B5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447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79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CD14B8-5DD4-4131-AC6C-E94B2E55BFB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01476"/>
            <a:ext cx="1944216" cy="15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87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6876256" y="5661248"/>
            <a:ext cx="20882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3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181646"/>
            <a:ext cx="1440160" cy="11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01476"/>
            <a:ext cx="1944216" cy="15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32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80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74" r:id="rId3"/>
    <p:sldLayoutId id="2147483676" r:id="rId4"/>
    <p:sldLayoutId id="2147483677" r:id="rId5"/>
    <p:sldLayoutId id="2147483678" r:id="rId6"/>
    <p:sldLayoutId id="214748367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mit&#233;_etica@mutual.c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6"/>
          <p:cNvSpPr txBox="1">
            <a:spLocks noChangeArrowheads="1"/>
          </p:cNvSpPr>
          <p:nvPr/>
        </p:nvSpPr>
        <p:spPr bwMode="auto">
          <a:xfrm>
            <a:off x="467544" y="1557090"/>
            <a:ext cx="7413625" cy="10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Comité Ética Asistencial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Rectangle 116"/>
          <p:cNvSpPr txBox="1">
            <a:spLocks noChangeArrowheads="1"/>
          </p:cNvSpPr>
          <p:nvPr/>
        </p:nvSpPr>
        <p:spPr bwMode="auto">
          <a:xfrm>
            <a:off x="467544" y="3576769"/>
            <a:ext cx="5293012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es-MX" sz="1600" b="1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Paz García Fernández</a:t>
            </a:r>
            <a:endParaRPr lang="es-MX" sz="1600" b="1" kern="0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5" name="Rectangle 116"/>
          <p:cNvSpPr txBox="1">
            <a:spLocks noChangeArrowheads="1"/>
          </p:cNvSpPr>
          <p:nvPr/>
        </p:nvSpPr>
        <p:spPr bwMode="auto">
          <a:xfrm>
            <a:off x="467544" y="3912693"/>
            <a:ext cx="5293012" cy="5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es-MX" sz="1200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Directora Área Psico-Social </a:t>
            </a:r>
            <a:endParaRPr lang="es-MX" sz="1200" kern="0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  <a:p>
            <a:pPr lvl="0" eaLnBrk="1" hangingPunct="1">
              <a:defRPr/>
            </a:pPr>
            <a:r>
              <a:rPr lang="es-MX" sz="1200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Mutual </a:t>
            </a:r>
            <a:r>
              <a:rPr lang="es-MX" sz="1200" kern="0" dirty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de </a:t>
            </a:r>
            <a:r>
              <a:rPr lang="es-MX" sz="1200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Seguridad </a:t>
            </a:r>
            <a:r>
              <a:rPr lang="es-MX" sz="1200" kern="0" dirty="0" err="1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CChC</a:t>
            </a:r>
            <a:endParaRPr lang="es-MX" sz="1200" kern="0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67544" y="3401178"/>
            <a:ext cx="6912768" cy="79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67544" y="249289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Verdana"/>
              </a:rPr>
              <a:t>Hospital </a:t>
            </a:r>
            <a:r>
              <a:rPr lang="en-US" sz="2400" kern="0" dirty="0" err="1" smtClean="0">
                <a:solidFill>
                  <a:schemeClr val="bg1"/>
                </a:solidFill>
                <a:latin typeface="Verdana"/>
              </a:rPr>
              <a:t>Clínico</a:t>
            </a:r>
            <a:r>
              <a:rPr lang="en-US" sz="2400" kern="0" dirty="0" smtClean="0">
                <a:solidFill>
                  <a:schemeClr val="bg1"/>
                </a:solidFill>
                <a:latin typeface="Verdana"/>
              </a:rPr>
              <a:t> Mutual de Seguridad </a:t>
            </a:r>
            <a:r>
              <a:rPr lang="en-US" sz="2400" kern="0" dirty="0" err="1" smtClean="0">
                <a:solidFill>
                  <a:schemeClr val="bg1"/>
                </a:solidFill>
                <a:latin typeface="Verdana"/>
              </a:rPr>
              <a:t>CChC</a:t>
            </a:r>
            <a:endParaRPr lang="en-US" sz="2400" kern="0" dirty="0" smtClean="0">
              <a:solidFill>
                <a:schemeClr val="bg1"/>
              </a:solidFill>
              <a:latin typeface="Verdana"/>
            </a:endParaRPr>
          </a:p>
          <a:p>
            <a:pPr lvl="0">
              <a:defRPr/>
            </a:pPr>
            <a:r>
              <a:rPr lang="en-US" sz="2400" kern="0" dirty="0" err="1" smtClean="0">
                <a:solidFill>
                  <a:schemeClr val="bg1"/>
                </a:solidFill>
                <a:latin typeface="Verdana"/>
              </a:rPr>
              <a:t>Año</a:t>
            </a:r>
            <a:r>
              <a:rPr lang="en-US" sz="2400" kern="0" dirty="0" smtClean="0">
                <a:solidFill>
                  <a:schemeClr val="bg1"/>
                </a:solidFill>
                <a:latin typeface="Verdana"/>
              </a:rPr>
              <a:t> 2016</a:t>
            </a:r>
            <a:endParaRPr lang="en-US" sz="2400" kern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81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689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2"/>
          <p:cNvSpPr txBox="1"/>
          <p:nvPr/>
        </p:nvSpPr>
        <p:spPr>
          <a:xfrm>
            <a:off x="755576" y="40466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Problemas abordados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(Periodo 2012-2016)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 Grupo"/>
          <p:cNvGrpSpPr/>
          <p:nvPr/>
        </p:nvGrpSpPr>
        <p:grpSpPr>
          <a:xfrm>
            <a:off x="1711354" y="1796919"/>
            <a:ext cx="4440772" cy="4025423"/>
            <a:chOff x="1475656" y="1772887"/>
            <a:chExt cx="2742511" cy="2785164"/>
          </a:xfrm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6 Forma libre"/>
            <p:cNvSpPr/>
            <p:nvPr/>
          </p:nvSpPr>
          <p:spPr>
            <a:xfrm>
              <a:off x="2907536" y="1772887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ln>
              <a:noFill/>
            </a:ln>
            <a:effectLst/>
            <a:sp3d prstMaterial="matt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340" tIns="272859" rIns="242341" bIns="27285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>
                  <a:latin typeface="Arial" pitchFamily="34" charset="0"/>
                  <a:cs typeface="Arial" pitchFamily="34" charset="0"/>
                </a:rPr>
                <a:t>Corrientes migratorias</a:t>
              </a:r>
              <a:endParaRPr lang="es-CL" sz="16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7 Forma libre"/>
            <p:cNvSpPr/>
            <p:nvPr/>
          </p:nvSpPr>
          <p:spPr>
            <a:xfrm>
              <a:off x="2197084" y="3051579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15667"/>
            </a:solidFill>
            <a:ln>
              <a:noFill/>
            </a:ln>
            <a:effectLst/>
            <a:sp3d prstMaterial="matt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5760000"/>
                <a:satOff val="-20001"/>
                <a:lumOff val="24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340" tIns="272859" rIns="242341" bIns="27285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dirty="0" smtClean="0">
                  <a:latin typeface="Arial" pitchFamily="34" charset="0"/>
                  <a:cs typeface="Arial" pitchFamily="34" charset="0"/>
                </a:rPr>
                <a:t>Validación de las nuevas conformaciones familiares</a:t>
              </a:r>
              <a:endParaRPr lang="es-CL" sz="16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8 Forma libre"/>
            <p:cNvSpPr/>
            <p:nvPr/>
          </p:nvSpPr>
          <p:spPr>
            <a:xfrm>
              <a:off x="1475656" y="1772887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ffectLst/>
            <a:sp3d prstMaterial="matt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1520000"/>
                <a:satOff val="-40002"/>
                <a:lumOff val="48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340" tIns="272859" rIns="242341" bIns="27285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Valorización de lo diverso</a:t>
              </a:r>
              <a:endParaRPr lang="es-CL" sz="16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9 Forma libre"/>
          <p:cNvSpPr/>
          <p:nvPr/>
        </p:nvSpPr>
        <p:spPr>
          <a:xfrm>
            <a:off x="5148064" y="3645024"/>
            <a:ext cx="2072069" cy="2177318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42340" tIns="272859" rIns="242341" bIns="27285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Empoderamiento sociedad civil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</a:t>
            </a:r>
            <a:r>
              <a:rPr lang="es-CL" sz="16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D°</a:t>
            </a:r>
            <a:r>
              <a:rPr lang="es-CL" sz="16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Deberes</a:t>
            </a:r>
            <a:endParaRPr lang="es-CL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6201222" y="1823706"/>
            <a:ext cx="2122221" cy="2177318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8FBE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1520000"/>
              <a:satOff val="-40002"/>
              <a:lumOff val="480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340" tIns="272859" rIns="242341" bIns="27285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Dilemas al final de la vida</a:t>
            </a:r>
            <a:endParaRPr lang="es-CL" sz="16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683568" y="69269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Desafíos</a:t>
            </a:r>
            <a:endParaRPr lang="es-C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87824" y="560874"/>
            <a:ext cx="5126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Dilemas éticos en un contexto de transición valórico - cultural</a:t>
            </a:r>
          </a:p>
        </p:txBody>
      </p:sp>
    </p:spTree>
    <p:extLst>
      <p:ext uri="{BB962C8B-B14F-4D97-AF65-F5344CB8AC3E}">
        <p14:creationId xmlns:p14="http://schemas.microsoft.com/office/powerpoint/2010/main" val="34078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>
            <a:spLocks noGrp="1"/>
          </p:cNvSpPr>
          <p:nvPr>
            <p:ph type="title" idx="4294967295"/>
          </p:nvPr>
        </p:nvSpPr>
        <p:spPr>
          <a:xfrm>
            <a:off x="683568" y="406566"/>
            <a:ext cx="8208912" cy="107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L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Cuidados paliativos y dilemas al final de la vida</a:t>
            </a:r>
            <a:endParaRPr lang="es-CL" sz="3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>
              <a:latin typeface="Garamond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26127" y="2287422"/>
            <a:ext cx="38877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i="1" dirty="0">
                <a:latin typeface="Garamond" pitchFamily="18" charset="0"/>
              </a:rPr>
              <a:t>“Tu importas por ser tú, importas hasta el último momento de tu vida y haremos todo lo que esté a nuestro alcance, no sólo para ayudarte a morir en paz, sino también para </a:t>
            </a:r>
            <a:r>
              <a:rPr lang="es-ES" sz="2000" b="1" i="1" dirty="0">
                <a:solidFill>
                  <a:srgbClr val="FF0000"/>
                </a:solidFill>
                <a:latin typeface="Garamond" pitchFamily="18" charset="0"/>
              </a:rPr>
              <a:t>vivir </a:t>
            </a:r>
            <a:r>
              <a:rPr lang="es-ES" sz="2000" b="1" i="1" dirty="0">
                <a:latin typeface="Garamond" pitchFamily="18" charset="0"/>
              </a:rPr>
              <a:t>hasta el día que mueras”.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26126" y="5012894"/>
            <a:ext cx="3790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Garamond" pitchFamily="18" charset="0"/>
              </a:rPr>
              <a:t>Dra. </a:t>
            </a:r>
            <a:r>
              <a:rPr lang="es-ES" sz="1200" b="1" dirty="0" err="1">
                <a:latin typeface="Garamond" pitchFamily="18" charset="0"/>
              </a:rPr>
              <a:t>Cicely</a:t>
            </a:r>
            <a:r>
              <a:rPr lang="es-ES" sz="1200" b="1" dirty="0">
                <a:latin typeface="Garamond" pitchFamily="18" charset="0"/>
              </a:rPr>
              <a:t> </a:t>
            </a:r>
            <a:r>
              <a:rPr lang="es-ES" sz="1200" b="1" dirty="0" smtClean="0">
                <a:latin typeface="Garamond" pitchFamily="18" charset="0"/>
              </a:rPr>
              <a:t>Saunders</a:t>
            </a:r>
            <a:br>
              <a:rPr lang="es-ES" sz="1200" b="1" dirty="0" smtClean="0">
                <a:latin typeface="Garamond" pitchFamily="18" charset="0"/>
              </a:rPr>
            </a:br>
            <a:r>
              <a:rPr lang="es-ES" sz="1200" dirty="0" smtClean="0">
                <a:latin typeface="Garamond" pitchFamily="18" charset="0"/>
              </a:rPr>
              <a:t>Fundadora </a:t>
            </a:r>
            <a:r>
              <a:rPr lang="es-ES" sz="1200" dirty="0">
                <a:latin typeface="Garamond" pitchFamily="18" charset="0"/>
              </a:rPr>
              <a:t>Movimiento </a:t>
            </a:r>
            <a:r>
              <a:rPr lang="es-ES" sz="1200" dirty="0" err="1">
                <a:latin typeface="Garamond" pitchFamily="18" charset="0"/>
              </a:rPr>
              <a:t>Hospice</a:t>
            </a:r>
            <a:r>
              <a:rPr lang="es-ES" sz="1200" dirty="0">
                <a:latin typeface="Garamond" pitchFamily="18" charset="0"/>
              </a:rPr>
              <a:t>, 1967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498840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93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6"/>
          <p:cNvSpPr txBox="1">
            <a:spLocks noChangeArrowheads="1"/>
          </p:cNvSpPr>
          <p:nvPr/>
        </p:nvSpPr>
        <p:spPr bwMode="auto">
          <a:xfrm>
            <a:off x="467544" y="1268760"/>
            <a:ext cx="7413625" cy="10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Comité Ética Asistencial año 2016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Rectangle 116"/>
          <p:cNvSpPr txBox="1">
            <a:spLocks noChangeArrowheads="1"/>
          </p:cNvSpPr>
          <p:nvPr/>
        </p:nvSpPr>
        <p:spPr bwMode="auto">
          <a:xfrm>
            <a:off x="467544" y="3576769"/>
            <a:ext cx="5293012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es-MX" sz="1600" b="1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Paz García Fernández</a:t>
            </a:r>
            <a:endParaRPr lang="es-MX" sz="1600" b="1" kern="0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5" name="Rectangle 116"/>
          <p:cNvSpPr txBox="1">
            <a:spLocks noChangeArrowheads="1"/>
          </p:cNvSpPr>
          <p:nvPr/>
        </p:nvSpPr>
        <p:spPr bwMode="auto">
          <a:xfrm>
            <a:off x="467544" y="3912693"/>
            <a:ext cx="5293012" cy="5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es-MX" sz="1200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Directora Área Psico-Social </a:t>
            </a:r>
            <a:endParaRPr lang="es-MX" sz="1200" kern="0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  <a:p>
            <a:pPr lvl="0" eaLnBrk="1" hangingPunct="1">
              <a:defRPr/>
            </a:pPr>
            <a:r>
              <a:rPr lang="es-MX" sz="1200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Mutual </a:t>
            </a:r>
            <a:r>
              <a:rPr lang="es-MX" sz="1200" kern="0" dirty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de </a:t>
            </a:r>
            <a:r>
              <a:rPr lang="es-MX" sz="1200" kern="0" dirty="0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Seguridad </a:t>
            </a:r>
            <a:r>
              <a:rPr lang="es-MX" sz="1200" kern="0" dirty="0" err="1" smtClean="0">
                <a:solidFill>
                  <a:schemeClr val="bg1"/>
                </a:solidFill>
                <a:latin typeface="Verdana"/>
                <a:ea typeface="+mj-ea"/>
                <a:cs typeface="+mj-cs"/>
              </a:rPr>
              <a:t>CChC</a:t>
            </a:r>
            <a:endParaRPr lang="es-MX" sz="1200" kern="0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67544" y="3401178"/>
            <a:ext cx="6912768" cy="79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67544" y="24928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Verdana"/>
              </a:rPr>
              <a:t>Hospital </a:t>
            </a:r>
            <a:r>
              <a:rPr lang="en-US" sz="2400" kern="0" dirty="0" err="1" smtClean="0">
                <a:solidFill>
                  <a:schemeClr val="bg1"/>
                </a:solidFill>
                <a:latin typeface="Verdana"/>
              </a:rPr>
              <a:t>Clínico</a:t>
            </a:r>
            <a:r>
              <a:rPr lang="en-US" sz="2400" kern="0" dirty="0" smtClean="0">
                <a:solidFill>
                  <a:schemeClr val="bg1"/>
                </a:solidFill>
                <a:latin typeface="Verdana"/>
              </a:rPr>
              <a:t> Mutual de </a:t>
            </a:r>
            <a:r>
              <a:rPr lang="en-US" sz="2400" kern="0" dirty="0" err="1" smtClean="0">
                <a:solidFill>
                  <a:schemeClr val="bg1"/>
                </a:solidFill>
                <a:latin typeface="Verdana"/>
              </a:rPr>
              <a:t>Seguridad</a:t>
            </a:r>
            <a:r>
              <a:rPr lang="en-US" sz="2400" kern="0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  <a:latin typeface="Verdana"/>
              </a:rPr>
              <a:t>CChC</a:t>
            </a:r>
            <a:endParaRPr lang="en-US" sz="2400" kern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878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6" y="-888410"/>
            <a:ext cx="9166585" cy="7746410"/>
          </a:xfrm>
          <a:prstGeom prst="rect">
            <a:avLst/>
          </a:prstGeom>
        </p:spPr>
      </p:pic>
      <p:sp>
        <p:nvSpPr>
          <p:cNvPr id="3" name="Rectangle 116"/>
          <p:cNvSpPr txBox="1">
            <a:spLocks noChangeArrowheads="1"/>
          </p:cNvSpPr>
          <p:nvPr/>
        </p:nvSpPr>
        <p:spPr bwMode="auto">
          <a:xfrm>
            <a:off x="686767" y="-27086"/>
            <a:ext cx="7413625" cy="10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Comité Ética Asistencial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827584" y="1700808"/>
            <a:ext cx="6948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creó el 4 de Octubre del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omité de Ética.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año 2012 en el contexto de la ley de Derechos y Deberes se reorganiza en 2 comités  por sus funciones diferenciadas.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los años 2013 y 2016, se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certificado dentro de la Acreditación del Hospital Clínico.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los años 2010 al 2016, se ha certificado dentro de la Acreditación de los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entros de la Red Mutual. 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7417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476672"/>
            <a:ext cx="5514975" cy="54578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43093" y="4509120"/>
            <a:ext cx="5040560" cy="792088"/>
          </a:xfrm>
          <a:prstGeom prst="rect">
            <a:avLst/>
          </a:prstGeom>
          <a:solidFill>
            <a:srgbClr val="8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48379" y="4582869"/>
            <a:ext cx="4843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/>
              <a:t>Profesionales de la </a:t>
            </a:r>
            <a:r>
              <a:rPr lang="es-ES" dirty="0" smtClean="0"/>
              <a:t>medicina, enfermería, ciencias sociales </a:t>
            </a:r>
            <a:r>
              <a:rPr lang="es-ES" dirty="0"/>
              <a:t> </a:t>
            </a:r>
            <a:r>
              <a:rPr lang="es-ES" dirty="0" smtClean="0"/>
              <a:t>y representante de la comunidad.</a:t>
            </a:r>
            <a:endParaRPr lang="es-ES" dirty="0"/>
          </a:p>
        </p:txBody>
      </p:sp>
      <p:sp>
        <p:nvSpPr>
          <p:cNvPr id="5" name="Rectángulo 1"/>
          <p:cNvSpPr/>
          <p:nvPr/>
        </p:nvSpPr>
        <p:spPr>
          <a:xfrm>
            <a:off x="179512" y="476672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Integrantes</a:t>
            </a:r>
            <a:endParaRPr lang="es-C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553" y="0"/>
            <a:ext cx="10327106" cy="6858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3529" y="1916832"/>
            <a:ext cx="4320480" cy="4320480"/>
            <a:chOff x="-110027" y="1916832"/>
            <a:chExt cx="4320480" cy="4320480"/>
          </a:xfrm>
        </p:grpSpPr>
        <p:sp>
          <p:nvSpPr>
            <p:cNvPr id="6" name="Elipse 5"/>
            <p:cNvSpPr/>
            <p:nvPr/>
          </p:nvSpPr>
          <p:spPr>
            <a:xfrm>
              <a:off x="-110027" y="1916832"/>
              <a:ext cx="4320480" cy="4320480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79512" y="2636912"/>
              <a:ext cx="3798168" cy="2834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altLang="es-C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Somos un grupo multidisciplinario </a:t>
              </a:r>
              <a:r>
                <a:rPr lang="es-ES" alt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para el asesoramiento de </a:t>
              </a:r>
              <a:r>
                <a:rPr lang="es-ES" altLang="es-C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pacientes, sus familias , </a:t>
              </a:r>
              <a:r>
                <a:rPr lang="es-ES" alt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profesionales de </a:t>
              </a:r>
              <a:r>
                <a:rPr lang="es-ES" altLang="es-C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salud y </a:t>
              </a:r>
              <a:r>
                <a:rPr lang="es-ES" alt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equipos directivos </a:t>
              </a:r>
              <a:r>
                <a:rPr lang="es-ES" altLang="es-CL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del hospital y centros de salud de Mutual de Seguridad en </a:t>
              </a:r>
              <a:r>
                <a:rPr lang="es-ES" alt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</a:t>
              </a:r>
              <a:r>
                <a:rPr lang="es-ES" altLang="es-CL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prevención</a:t>
              </a:r>
              <a:r>
                <a:rPr lang="es-ES" alt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 </a:t>
              </a:r>
              <a:r>
                <a:rPr lang="es-ES" altLang="es-CL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resolución de conflictos éticos </a:t>
              </a:r>
              <a:r>
                <a:rPr lang="es-ES" alt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 pudieran generarse en el proceso de atención sanitaria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974908" y="1002432"/>
            <a:ext cx="4320480" cy="4320480"/>
            <a:chOff x="3831352" y="1002432"/>
            <a:chExt cx="4320480" cy="4320480"/>
          </a:xfrm>
        </p:grpSpPr>
        <p:sp>
          <p:nvSpPr>
            <p:cNvPr id="7" name="Elipse 6"/>
            <p:cNvSpPr/>
            <p:nvPr/>
          </p:nvSpPr>
          <p:spPr>
            <a:xfrm>
              <a:off x="3831352" y="1002432"/>
              <a:ext cx="4320480" cy="4320480"/>
            </a:xfrm>
            <a:prstGeom prst="ellipse">
              <a:avLst/>
            </a:prstGeom>
            <a:solidFill>
              <a:srgbClr val="8FBE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4211960" y="2216259"/>
              <a:ext cx="3419306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CL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Promovemos </a:t>
              </a:r>
              <a:r>
                <a:rPr lang="es-ES" altLang="es-CL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 respeto a los </a:t>
              </a:r>
              <a:r>
                <a:rPr lang="es-ES" altLang="es-CL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DERECHOS DE LOS PACIENTES</a:t>
              </a:r>
            </a:p>
            <a:p>
              <a:pPr algn="ctr">
                <a:spcBef>
                  <a:spcPct val="50000"/>
                </a:spcBef>
              </a:pPr>
              <a:r>
                <a:rPr lang="es-ES" altLang="es-CL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Asesorar </a:t>
              </a:r>
              <a:r>
                <a:rPr lang="es-ES" altLang="es-CL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los profesionales </a:t>
              </a:r>
              <a:r>
                <a:rPr lang="es-ES" altLang="es-CL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la salud en </a:t>
              </a:r>
              <a:r>
                <a:rPr lang="es-ES" altLang="es-CL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 toma de </a:t>
              </a:r>
              <a:r>
                <a:rPr lang="es-ES" altLang="es-CL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decisiones</a:t>
              </a:r>
              <a:endPara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>
          <a:xfrm>
            <a:off x="1428824" y="476671"/>
            <a:ext cx="69596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s-CL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lang="es-CL" sz="3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16136" y="476672"/>
            <a:ext cx="6959600" cy="941387"/>
          </a:xfrm>
        </p:spPr>
        <p:txBody>
          <a:bodyPr>
            <a:normAutofit/>
          </a:bodyPr>
          <a:lstStyle/>
          <a:p>
            <a:pPr algn="l"/>
            <a:r>
              <a:rPr lang="es-CL" sz="32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Quienes pueden acceder</a:t>
            </a:r>
            <a:endParaRPr lang="es-CL" sz="3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635896" y="1916832"/>
            <a:ext cx="4896544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altLang="es-CL" sz="2000" dirty="0" smtClean="0">
                <a:latin typeface="+mn-lt"/>
              </a:rPr>
              <a:t>Todos los Profesionales y Técnicos del Área de la Salud.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MX" altLang="es-CL" sz="2000" dirty="0" smtClean="0">
              <a:latin typeface="+mn-lt"/>
            </a:endParaRP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altLang="es-CL" sz="2000" dirty="0" smtClean="0">
                <a:latin typeface="+mn-lt"/>
              </a:rPr>
              <a:t>La propia Institución, a través de alguno de sus órganos directivos.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MX" altLang="es-CL" sz="2000" dirty="0" smtClean="0">
              <a:latin typeface="+mn-lt"/>
            </a:endParaRP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altLang="es-CL" sz="2000" dirty="0" smtClean="0">
                <a:latin typeface="+mn-lt"/>
              </a:rPr>
              <a:t>Pacientes o usuarios, sus familiares o sus representantes legales o tutores, a través de un miembro  del  equipo  tratante.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MX" altLang="es-CL" sz="2000" dirty="0" smtClean="0">
              <a:latin typeface="+mn-lt"/>
            </a:endParaRP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altLang="es-CL" b="1" dirty="0" smtClean="0">
                <a:latin typeface="+mj-lt"/>
              </a:rPr>
              <a:t>Como Acceder: </a:t>
            </a:r>
            <a:endParaRPr lang="es-MX" altLang="es-CL" b="1" dirty="0">
              <a:latin typeface="+mj-lt"/>
            </a:endParaRP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es-MX" altLang="es-CL" sz="2000" dirty="0">
                <a:latin typeface="Calibri" pitchFamily="34" charset="0"/>
                <a:hlinkClick r:id="rId3"/>
              </a:rPr>
              <a:t>comité_etica@mutual.cl</a:t>
            </a:r>
            <a:endParaRPr lang="es-ES" altLang="es-CL" sz="2000" dirty="0" smtClean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528392" cy="35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611977"/>
            <a:ext cx="875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Dilema ético: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76677"/>
              </p:ext>
            </p:extLst>
          </p:nvPr>
        </p:nvGraphicFramePr>
        <p:xfrm>
          <a:off x="3383360" y="1268760"/>
          <a:ext cx="5760640" cy="4542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8272"/>
                <a:gridCol w="3312368"/>
              </a:tblGrid>
              <a:tr h="981554">
                <a:tc>
                  <a:txBody>
                    <a:bodyPr/>
                    <a:lstStyle/>
                    <a:p>
                      <a:pPr algn="ctr"/>
                      <a:endParaRPr lang="es-CL" sz="1600" dirty="0" smtClean="0"/>
                    </a:p>
                    <a:p>
                      <a:pPr algn="ctr"/>
                      <a:r>
                        <a:rPr lang="es-CL" sz="1600" dirty="0" smtClean="0"/>
                        <a:t>Autodeterminación del paciente (autonomía)</a:t>
                      </a:r>
                    </a:p>
                    <a:p>
                      <a:pPr algn="ctr"/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Información</a:t>
                      </a:r>
                    </a:p>
                    <a:p>
                      <a:pPr algn="ctr"/>
                      <a:r>
                        <a:rPr lang="es-CL" sz="1600" dirty="0" smtClean="0"/>
                        <a:t>Participación en toma de decisiones</a:t>
                      </a:r>
                      <a:endParaRPr lang="es-CL" sz="16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929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Servir bien a los pacientes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(beneficencia)</a:t>
                      </a:r>
                    </a:p>
                    <a:p>
                      <a:pPr algn="ctr"/>
                      <a:endParaRPr lang="es-CL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Promoción de la salud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Cuidados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Comunicación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Trato personalizado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Empatía</a:t>
                      </a:r>
                      <a:endParaRPr lang="es-CL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07032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No maleficencia</a:t>
                      </a:r>
                    </a:p>
                    <a:p>
                      <a:pPr algn="ctr"/>
                      <a:r>
                        <a:rPr lang="es-CL" sz="1600" baseline="0" dirty="0" smtClean="0"/>
                        <a:t> (no dañar)</a:t>
                      </a:r>
                      <a:endParaRPr lang="es-CL" sz="1600" b="1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Seguridad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Eficacia y efectividad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Calidad técnica</a:t>
                      </a:r>
                      <a:r>
                        <a:rPr lang="es-CL" sz="1200" baseline="0" dirty="0" smtClean="0"/>
                        <a:t> y científica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baseline="0" dirty="0" smtClean="0"/>
                        <a:t>Protección de la salud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baseline="0" dirty="0" smtClean="0"/>
                        <a:t>Protección de la intimidad y confidencialidad</a:t>
                      </a:r>
                      <a:endParaRPr lang="es-CL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9966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Ser justo cuando se provee recursos de salud</a:t>
                      </a:r>
                    </a:p>
                    <a:p>
                      <a:pPr algn="ctr"/>
                      <a:r>
                        <a:rPr lang="es-CL" sz="1600" dirty="0" smtClean="0"/>
                        <a:t>(justicia)</a:t>
                      </a:r>
                      <a:endParaRPr lang="es-CL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No discriminación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Igualdad de oportunidades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Equidad en la distribución de recursos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Equidad intergeneracional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Enfoque de género y multicultural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Atención preferente a la vulnerabilidad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Eficiencia</a:t>
                      </a:r>
                      <a:endParaRPr lang="es-CL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upo 8"/>
          <p:cNvGrpSpPr/>
          <p:nvPr/>
        </p:nvGrpSpPr>
        <p:grpSpPr>
          <a:xfrm>
            <a:off x="35496" y="1650504"/>
            <a:ext cx="3600400" cy="3650704"/>
            <a:chOff x="3831352" y="1002432"/>
            <a:chExt cx="4320480" cy="4320480"/>
          </a:xfrm>
        </p:grpSpPr>
        <p:sp>
          <p:nvSpPr>
            <p:cNvPr id="6" name="Elipse 6"/>
            <p:cNvSpPr/>
            <p:nvPr/>
          </p:nvSpPr>
          <p:spPr>
            <a:xfrm>
              <a:off x="3831352" y="1002432"/>
              <a:ext cx="4320480" cy="4320480"/>
            </a:xfrm>
            <a:prstGeom prst="ellipse">
              <a:avLst/>
            </a:prstGeom>
            <a:solidFill>
              <a:srgbClr val="8FBE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3"/>
            <p:cNvSpPr/>
            <p:nvPr/>
          </p:nvSpPr>
          <p:spPr>
            <a:xfrm>
              <a:off x="4211960" y="2216259"/>
              <a:ext cx="341930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CL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Situaciones que reflejan un conflicto con dos o mas alternativas de soluciones y que pueden o no ser satisfactorias</a:t>
              </a:r>
              <a:endPara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8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1" y="61197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no hace un CEAS?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1560" y="1332051"/>
            <a:ext cx="76494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Imponer </a:t>
            </a:r>
            <a:r>
              <a:rPr lang="es-ES" sz="2000" dirty="0"/>
              <a:t>decisiones – obligaciones para el consultante</a:t>
            </a:r>
            <a:r>
              <a:rPr lang="es-ES" sz="2000" dirty="0" smtClean="0"/>
              <a:t>.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Sustituir la responsabilidad de quienes deben tomar las decisiones</a:t>
            </a:r>
            <a:r>
              <a:rPr lang="es-ES" sz="2000" dirty="0" smtClean="0"/>
              <a:t>.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Emitir juicios morales sobre la actuación de los profesionales implicados en el caso evaluado</a:t>
            </a:r>
            <a:r>
              <a:rPr lang="es-ES" sz="2000" dirty="0" smtClean="0"/>
              <a:t>.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Proponer sanciones</a:t>
            </a:r>
            <a:r>
              <a:rPr lang="es-ES" sz="2000" dirty="0" smtClean="0"/>
              <a:t>.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Peritar o manifestarse sobre denuncias legales en curso o emitir juicios sobre las eventuales responsabilidades de los profesionales implicados</a:t>
            </a:r>
            <a:r>
              <a:rPr lang="es-ES" sz="2000" dirty="0" smtClean="0"/>
              <a:t>.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Conformar tribunales de auditoría médica o espacios de debate para la discusión de casos de mala práctica médica o negligencia.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Asumir las funciones atribuidas a comités de ética de investigación</a:t>
            </a:r>
            <a:r>
              <a:rPr lang="es-E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806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863671"/>
              </p:ext>
            </p:extLst>
          </p:nvPr>
        </p:nvGraphicFramePr>
        <p:xfrm>
          <a:off x="1259632" y="1403520"/>
          <a:ext cx="6480720" cy="456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83568" y="40466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presentados</a:t>
            </a:r>
          </a:p>
          <a:p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(Periodo 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2012-2016)</a:t>
            </a:r>
          </a:p>
        </p:txBody>
      </p:sp>
    </p:spTree>
    <p:extLst>
      <p:ext uri="{BB962C8B-B14F-4D97-AF65-F5344CB8AC3E}">
        <p14:creationId xmlns:p14="http://schemas.microsoft.com/office/powerpoint/2010/main" val="1484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302755"/>
              </p:ext>
            </p:extLst>
          </p:nvPr>
        </p:nvGraphicFramePr>
        <p:xfrm>
          <a:off x="1259632" y="1423987"/>
          <a:ext cx="6552728" cy="466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1560" y="188640"/>
            <a:ext cx="83529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casos por Centros y otras unidades</a:t>
            </a:r>
            <a:endParaRPr lang="es-E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(Periodo 2012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- 2016)</a:t>
            </a:r>
          </a:p>
        </p:txBody>
      </p:sp>
    </p:spTree>
    <p:extLst>
      <p:ext uri="{BB962C8B-B14F-4D97-AF65-F5344CB8AC3E}">
        <p14:creationId xmlns:p14="http://schemas.microsoft.com/office/powerpoint/2010/main" val="26434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04756C28C94548B097A608970E48C4" ma:contentTypeVersion="0" ma:contentTypeDescription="Crear nuevo documento." ma:contentTypeScope="" ma:versionID="b05d7c1940f0511a9901b14ec4c999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297B5-C5F9-43A3-A411-F1F5497FE999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B070D34-96CE-4AD7-A05A-73A3EEF9EB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ED5B4-BCAB-4A94-A52A-C962CE5D4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993</Words>
  <Application>Microsoft Office PowerPoint</Application>
  <PresentationFormat>Presentación en pantalla (4:3)</PresentationFormat>
  <Paragraphs>127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Quienes pueden acceder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Cuidados paliativos y dilemas al final de la vida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Kobyto</dc:creator>
  <cp:lastModifiedBy>Paz Garcia F</cp:lastModifiedBy>
  <cp:revision>99</cp:revision>
  <cp:lastPrinted>2015-11-20T18:20:19Z</cp:lastPrinted>
  <dcterms:created xsi:type="dcterms:W3CDTF">2015-07-28T16:29:02Z</dcterms:created>
  <dcterms:modified xsi:type="dcterms:W3CDTF">2016-11-23T20:16:37Z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0x0101002404756C28C94548B097A608970E48C4</vt:lpwstr>
  </property>
</Properties>
</file>