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7" r:id="rId2"/>
    <p:sldId id="274" r:id="rId3"/>
    <p:sldId id="259" r:id="rId4"/>
    <p:sldId id="276" r:id="rId5"/>
    <p:sldId id="269" r:id="rId6"/>
    <p:sldId id="277" r:id="rId7"/>
    <p:sldId id="261" r:id="rId8"/>
    <p:sldId id="262" r:id="rId9"/>
    <p:sldId id="273" r:id="rId10"/>
    <p:sldId id="275" r:id="rId11"/>
    <p:sldId id="270" r:id="rId12"/>
    <p:sldId id="263" r:id="rId13"/>
    <p:sldId id="264" r:id="rId14"/>
    <p:sldId id="272" r:id="rId15"/>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2"/>
    <p:restoredTop sz="94590"/>
  </p:normalViewPr>
  <p:slideViewPr>
    <p:cSldViewPr showGuides="1">
      <p:cViewPr varScale="1">
        <p:scale>
          <a:sx n="70" d="100"/>
          <a:sy n="70" d="100"/>
        </p:scale>
        <p:origin x="135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2229496-D5FF-794B-BD7A-33348E6FE6D7}" type="datetimeFigureOut">
              <a:rPr lang="es-ES_tradnl" smtClean="0"/>
              <a:t>22/11/2016</a:t>
            </a:fld>
            <a:endParaRPr lang="es-ES_tradnl"/>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FE9632-30CE-6048-AF42-B6CB67F9B2C1}" type="slidenum">
              <a:rPr lang="es-ES_tradnl" smtClean="0"/>
              <a:t>‹Nº›</a:t>
            </a:fld>
            <a:endParaRPr lang="es-ES_tradnl"/>
          </a:p>
        </p:txBody>
      </p:sp>
    </p:spTree>
    <p:extLst>
      <p:ext uri="{BB962C8B-B14F-4D97-AF65-F5344CB8AC3E}">
        <p14:creationId xmlns:p14="http://schemas.microsoft.com/office/powerpoint/2010/main" val="36707120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A1182E-FEBF-4525-8C38-5293A749029F}" type="datetimeFigureOut">
              <a:rPr lang="es-CL" smtClean="0"/>
              <a:t>22/11/2016</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B28A15-1332-40EB-AA1B-35B703A79B96}" type="slidenum">
              <a:rPr lang="es-CL" smtClean="0"/>
              <a:t>‹Nº›</a:t>
            </a:fld>
            <a:endParaRPr lang="es-CL"/>
          </a:p>
        </p:txBody>
      </p:sp>
    </p:spTree>
    <p:extLst>
      <p:ext uri="{BB962C8B-B14F-4D97-AF65-F5344CB8AC3E}">
        <p14:creationId xmlns:p14="http://schemas.microsoft.com/office/powerpoint/2010/main" val="305197360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ES_tradnl" dirty="0" smtClean="0"/>
          </a:p>
        </p:txBody>
      </p:sp>
    </p:spTree>
    <p:extLst>
      <p:ext uri="{BB962C8B-B14F-4D97-AF65-F5344CB8AC3E}">
        <p14:creationId xmlns:p14="http://schemas.microsoft.com/office/powerpoint/2010/main" val="3627673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txBox="1">
            <a:spLocks noGrp="1" noChangeArrowheads="1"/>
          </p:cNvSpPr>
          <p:nvPr/>
        </p:nvSpPr>
        <p:spPr bwMode="auto">
          <a:xfrm>
            <a:off x="3885579" y="8686723"/>
            <a:ext cx="2972421" cy="457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0" rIns="91422" bIns="45710" anchor="b"/>
          <a:lstStyle>
            <a:lvl1pPr defTabSz="958850" eaLnBrk="0" hangingPunct="0">
              <a:defRPr sz="2400">
                <a:solidFill>
                  <a:schemeClr val="tx1"/>
                </a:solidFill>
                <a:latin typeface="Arial" charset="0"/>
                <a:ea typeface="ＭＳ Ｐゴシック" pitchFamily="34" charset="-128"/>
              </a:defRPr>
            </a:lvl1pPr>
            <a:lvl2pPr marL="742950" indent="-285750" defTabSz="958850" eaLnBrk="0" hangingPunct="0">
              <a:defRPr sz="2400">
                <a:solidFill>
                  <a:schemeClr val="tx1"/>
                </a:solidFill>
                <a:latin typeface="Arial" charset="0"/>
                <a:ea typeface="ＭＳ Ｐゴシック" pitchFamily="34" charset="-128"/>
              </a:defRPr>
            </a:lvl2pPr>
            <a:lvl3pPr marL="1143000" indent="-228600" defTabSz="958850" eaLnBrk="0" hangingPunct="0">
              <a:defRPr sz="2400">
                <a:solidFill>
                  <a:schemeClr val="tx1"/>
                </a:solidFill>
                <a:latin typeface="Arial" charset="0"/>
                <a:ea typeface="ＭＳ Ｐゴシック" pitchFamily="34" charset="-128"/>
              </a:defRPr>
            </a:lvl3pPr>
            <a:lvl4pPr marL="1600200" indent="-228600" defTabSz="958850" eaLnBrk="0" hangingPunct="0">
              <a:defRPr sz="2400">
                <a:solidFill>
                  <a:schemeClr val="tx1"/>
                </a:solidFill>
                <a:latin typeface="Arial" charset="0"/>
                <a:ea typeface="ＭＳ Ｐゴシック" pitchFamily="34" charset="-128"/>
              </a:defRPr>
            </a:lvl4pPr>
            <a:lvl5pPr marL="2057400" indent="-228600" defTabSz="958850" eaLnBrk="0" hangingPunct="0">
              <a:defRPr sz="2400">
                <a:solidFill>
                  <a:schemeClr val="tx1"/>
                </a:solidFill>
                <a:latin typeface="Arial" charset="0"/>
                <a:ea typeface="ＭＳ Ｐゴシック" pitchFamily="34" charset="-128"/>
              </a:defRPr>
            </a:lvl5pPr>
            <a:lvl6pPr marL="25146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r"/>
            <a:fld id="{DB624167-9437-4EA7-A0CE-80FF8F9CB54B}" type="slidenum">
              <a:rPr lang="es-ES" sz="1200">
                <a:solidFill>
                  <a:srgbClr val="000000"/>
                </a:solidFill>
                <a:latin typeface="Times" pitchFamily="18" charset="0"/>
              </a:rPr>
              <a:pPr algn="r"/>
              <a:t>3</a:t>
            </a:fld>
            <a:endParaRPr lang="es-ES" sz="1200" dirty="0">
              <a:solidFill>
                <a:srgbClr val="000000"/>
              </a:solidFill>
              <a:latin typeface="Times" pitchFamily="18"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s-CL" smtClean="0"/>
              <a:t> </a:t>
            </a:r>
            <a:endParaRPr lang="es-ES_tradnl" dirty="0" smtClean="0"/>
          </a:p>
          <a:p>
            <a:pPr>
              <a:spcBef>
                <a:spcPct val="0"/>
              </a:spcBef>
            </a:pPr>
            <a:r>
              <a:rPr lang="es-CL" smtClean="0"/>
              <a:t> </a:t>
            </a:r>
            <a:endParaRPr lang="es-ES_tradnl" dirty="0" smtClean="0"/>
          </a:p>
          <a:p>
            <a:pPr>
              <a:spcBef>
                <a:spcPct val="0"/>
              </a:spcBef>
            </a:pPr>
            <a:r>
              <a:rPr lang="es-CL" smtClean="0"/>
              <a:t> </a:t>
            </a:r>
            <a:endParaRPr lang="es-ES_tradnl" dirty="0" smtClean="0"/>
          </a:p>
          <a:p>
            <a:pPr>
              <a:spcBef>
                <a:spcPct val="0"/>
              </a:spcBef>
            </a:pPr>
            <a:r>
              <a:rPr lang="es-CL" smtClean="0"/>
              <a:t> </a:t>
            </a:r>
            <a:endParaRPr lang="es-ES_tradnl" dirty="0" smtClean="0"/>
          </a:p>
          <a:p>
            <a:pPr>
              <a:spcBef>
                <a:spcPct val="0"/>
              </a:spcBef>
            </a:pPr>
            <a:r>
              <a:rPr lang="es-CL" smtClean="0"/>
              <a:t> </a:t>
            </a:r>
            <a:endParaRPr lang="es-ES_tradnl" dirty="0" smtClean="0"/>
          </a:p>
          <a:p>
            <a:pPr>
              <a:spcBef>
                <a:spcPct val="0"/>
              </a:spcBef>
            </a:pPr>
            <a:r>
              <a:rPr lang="es-CL" smtClean="0"/>
              <a:t> </a:t>
            </a:r>
            <a:endParaRPr lang="es-ES_tradnl" dirty="0" smtClean="0"/>
          </a:p>
          <a:p>
            <a:pPr>
              <a:spcBef>
                <a:spcPct val="0"/>
              </a:spcBef>
            </a:pPr>
            <a:endParaRPr lang="es-ES" dirty="0" smtClean="0"/>
          </a:p>
        </p:txBody>
      </p:sp>
    </p:spTree>
    <p:extLst>
      <p:ext uri="{BB962C8B-B14F-4D97-AF65-F5344CB8AC3E}">
        <p14:creationId xmlns:p14="http://schemas.microsoft.com/office/powerpoint/2010/main" val="39566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txBox="1">
            <a:spLocks noGrp="1" noChangeArrowheads="1"/>
          </p:cNvSpPr>
          <p:nvPr/>
        </p:nvSpPr>
        <p:spPr bwMode="auto">
          <a:xfrm>
            <a:off x="3885579" y="8686723"/>
            <a:ext cx="2972421" cy="457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0" rIns="91422" bIns="45710" anchor="b"/>
          <a:lstStyle>
            <a:lvl1pPr defTabSz="958850" eaLnBrk="0" hangingPunct="0">
              <a:defRPr sz="2400">
                <a:solidFill>
                  <a:schemeClr val="tx1"/>
                </a:solidFill>
                <a:latin typeface="Arial" charset="0"/>
                <a:ea typeface="ＭＳ Ｐゴシック" pitchFamily="34" charset="-128"/>
              </a:defRPr>
            </a:lvl1pPr>
            <a:lvl2pPr marL="742950" indent="-285750" defTabSz="958850" eaLnBrk="0" hangingPunct="0">
              <a:defRPr sz="2400">
                <a:solidFill>
                  <a:schemeClr val="tx1"/>
                </a:solidFill>
                <a:latin typeface="Arial" charset="0"/>
                <a:ea typeface="ＭＳ Ｐゴシック" pitchFamily="34" charset="-128"/>
              </a:defRPr>
            </a:lvl2pPr>
            <a:lvl3pPr marL="1143000" indent="-228600" defTabSz="958850" eaLnBrk="0" hangingPunct="0">
              <a:defRPr sz="2400">
                <a:solidFill>
                  <a:schemeClr val="tx1"/>
                </a:solidFill>
                <a:latin typeface="Arial" charset="0"/>
                <a:ea typeface="ＭＳ Ｐゴシック" pitchFamily="34" charset="-128"/>
              </a:defRPr>
            </a:lvl3pPr>
            <a:lvl4pPr marL="1600200" indent="-228600" defTabSz="958850" eaLnBrk="0" hangingPunct="0">
              <a:defRPr sz="2400">
                <a:solidFill>
                  <a:schemeClr val="tx1"/>
                </a:solidFill>
                <a:latin typeface="Arial" charset="0"/>
                <a:ea typeface="ＭＳ Ｐゴシック" pitchFamily="34" charset="-128"/>
              </a:defRPr>
            </a:lvl4pPr>
            <a:lvl5pPr marL="2057400" indent="-228600" defTabSz="958850" eaLnBrk="0" hangingPunct="0">
              <a:defRPr sz="2400">
                <a:solidFill>
                  <a:schemeClr val="tx1"/>
                </a:solidFill>
                <a:latin typeface="Arial" charset="0"/>
                <a:ea typeface="ＭＳ Ｐゴシック" pitchFamily="34" charset="-128"/>
              </a:defRPr>
            </a:lvl5pPr>
            <a:lvl6pPr marL="25146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r"/>
            <a:fld id="{DB624167-9437-4EA7-A0CE-80FF8F9CB54B}" type="slidenum">
              <a:rPr lang="es-ES" sz="1200">
                <a:solidFill>
                  <a:srgbClr val="000000"/>
                </a:solidFill>
                <a:latin typeface="Times" pitchFamily="18" charset="0"/>
              </a:rPr>
              <a:pPr algn="r"/>
              <a:t>4</a:t>
            </a:fld>
            <a:endParaRPr lang="es-ES" sz="1200" dirty="0">
              <a:solidFill>
                <a:srgbClr val="000000"/>
              </a:solidFill>
              <a:latin typeface="Times" pitchFamily="18"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s-CL" smtClean="0"/>
              <a:t> </a:t>
            </a:r>
            <a:endParaRPr lang="es-ES_tradnl" dirty="0" smtClean="0"/>
          </a:p>
          <a:p>
            <a:pPr>
              <a:spcBef>
                <a:spcPct val="0"/>
              </a:spcBef>
            </a:pPr>
            <a:r>
              <a:rPr lang="es-CL" smtClean="0"/>
              <a:t> </a:t>
            </a:r>
            <a:endParaRPr lang="es-ES_tradnl" dirty="0" smtClean="0"/>
          </a:p>
          <a:p>
            <a:pPr>
              <a:spcBef>
                <a:spcPct val="0"/>
              </a:spcBef>
            </a:pPr>
            <a:r>
              <a:rPr lang="es-CL" smtClean="0"/>
              <a:t> </a:t>
            </a:r>
            <a:endParaRPr lang="es-ES_tradnl" dirty="0" smtClean="0"/>
          </a:p>
          <a:p>
            <a:pPr>
              <a:spcBef>
                <a:spcPct val="0"/>
              </a:spcBef>
            </a:pPr>
            <a:r>
              <a:rPr lang="es-CL" smtClean="0"/>
              <a:t> </a:t>
            </a:r>
            <a:endParaRPr lang="es-ES_tradnl" dirty="0" smtClean="0"/>
          </a:p>
          <a:p>
            <a:pPr>
              <a:spcBef>
                <a:spcPct val="0"/>
              </a:spcBef>
            </a:pPr>
            <a:r>
              <a:rPr lang="es-CL" smtClean="0"/>
              <a:t> </a:t>
            </a:r>
            <a:endParaRPr lang="es-ES_tradnl" dirty="0" smtClean="0"/>
          </a:p>
          <a:p>
            <a:pPr>
              <a:spcBef>
                <a:spcPct val="0"/>
              </a:spcBef>
            </a:pPr>
            <a:r>
              <a:rPr lang="es-CL" smtClean="0"/>
              <a:t> </a:t>
            </a:r>
            <a:endParaRPr lang="es-ES_tradnl" dirty="0" smtClean="0"/>
          </a:p>
          <a:p>
            <a:pPr>
              <a:spcBef>
                <a:spcPct val="0"/>
              </a:spcBef>
            </a:pPr>
            <a:endParaRPr lang="es-ES" dirty="0" smtClean="0"/>
          </a:p>
        </p:txBody>
      </p:sp>
    </p:spTree>
    <p:extLst>
      <p:ext uri="{BB962C8B-B14F-4D97-AF65-F5344CB8AC3E}">
        <p14:creationId xmlns:p14="http://schemas.microsoft.com/office/powerpoint/2010/main" val="1317948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txBox="1">
            <a:spLocks noGrp="1" noChangeArrowheads="1"/>
          </p:cNvSpPr>
          <p:nvPr/>
        </p:nvSpPr>
        <p:spPr bwMode="auto">
          <a:xfrm>
            <a:off x="3885579" y="8686723"/>
            <a:ext cx="2972421" cy="457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0" rIns="91422" bIns="45710" anchor="b"/>
          <a:lstStyle>
            <a:lvl1pPr defTabSz="958850" eaLnBrk="0" hangingPunct="0">
              <a:defRPr sz="2400">
                <a:solidFill>
                  <a:schemeClr val="tx1"/>
                </a:solidFill>
                <a:latin typeface="Arial" charset="0"/>
                <a:ea typeface="ＭＳ Ｐゴシック" pitchFamily="34" charset="-128"/>
              </a:defRPr>
            </a:lvl1pPr>
            <a:lvl2pPr marL="742950" indent="-285750" defTabSz="958850" eaLnBrk="0" hangingPunct="0">
              <a:defRPr sz="2400">
                <a:solidFill>
                  <a:schemeClr val="tx1"/>
                </a:solidFill>
                <a:latin typeface="Arial" charset="0"/>
                <a:ea typeface="ＭＳ Ｐゴシック" pitchFamily="34" charset="-128"/>
              </a:defRPr>
            </a:lvl2pPr>
            <a:lvl3pPr marL="1143000" indent="-228600" defTabSz="958850" eaLnBrk="0" hangingPunct="0">
              <a:defRPr sz="2400">
                <a:solidFill>
                  <a:schemeClr val="tx1"/>
                </a:solidFill>
                <a:latin typeface="Arial" charset="0"/>
                <a:ea typeface="ＭＳ Ｐゴシック" pitchFamily="34" charset="-128"/>
              </a:defRPr>
            </a:lvl3pPr>
            <a:lvl4pPr marL="1600200" indent="-228600" defTabSz="958850" eaLnBrk="0" hangingPunct="0">
              <a:defRPr sz="2400">
                <a:solidFill>
                  <a:schemeClr val="tx1"/>
                </a:solidFill>
                <a:latin typeface="Arial" charset="0"/>
                <a:ea typeface="ＭＳ Ｐゴシック" pitchFamily="34" charset="-128"/>
              </a:defRPr>
            </a:lvl4pPr>
            <a:lvl5pPr marL="2057400" indent="-228600" defTabSz="958850" eaLnBrk="0" hangingPunct="0">
              <a:defRPr sz="2400">
                <a:solidFill>
                  <a:schemeClr val="tx1"/>
                </a:solidFill>
                <a:latin typeface="Arial" charset="0"/>
                <a:ea typeface="ＭＳ Ｐゴシック" pitchFamily="34" charset="-128"/>
              </a:defRPr>
            </a:lvl5pPr>
            <a:lvl6pPr marL="25146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r"/>
            <a:fld id="{DB624167-9437-4EA7-A0CE-80FF8F9CB54B}" type="slidenum">
              <a:rPr lang="es-ES" sz="1200">
                <a:solidFill>
                  <a:srgbClr val="000000"/>
                </a:solidFill>
                <a:latin typeface="Times" pitchFamily="18" charset="0"/>
              </a:rPr>
              <a:pPr algn="r"/>
              <a:t>7</a:t>
            </a:fld>
            <a:endParaRPr lang="es-ES" sz="1200" dirty="0">
              <a:solidFill>
                <a:srgbClr val="000000"/>
              </a:solidFill>
              <a:latin typeface="Times" pitchFamily="18"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s-CL" smtClean="0"/>
              <a:t>4.</a:t>
            </a:r>
            <a:r>
              <a:rPr lang="es-CL" baseline="0" smtClean="0"/>
              <a:t> Asesorar aspectos éticos = Metodología correcta</a:t>
            </a:r>
            <a:endParaRPr lang="es-ES_tradnl" dirty="0" smtClean="0"/>
          </a:p>
        </p:txBody>
      </p:sp>
    </p:spTree>
    <p:extLst>
      <p:ext uri="{BB962C8B-B14F-4D97-AF65-F5344CB8AC3E}">
        <p14:creationId xmlns:p14="http://schemas.microsoft.com/office/powerpoint/2010/main" val="4249647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dirty="0" smtClean="0"/>
              <a:t>Posibilidad de</a:t>
            </a:r>
            <a:r>
              <a:rPr lang="es-ES_tradnl" baseline="0" dirty="0" smtClean="0"/>
              <a:t> finalizar proyectos si se </a:t>
            </a:r>
            <a:r>
              <a:rPr lang="es-ES_tradnl" baseline="0" dirty="0" err="1" smtClean="0"/>
              <a:t>pesquiza</a:t>
            </a:r>
            <a:r>
              <a:rPr lang="es-ES_tradnl" baseline="0" dirty="0" smtClean="0"/>
              <a:t> incumplimientos</a:t>
            </a:r>
            <a:endParaRPr lang="es-ES_tradnl" dirty="0"/>
          </a:p>
        </p:txBody>
      </p:sp>
    </p:spTree>
    <p:extLst>
      <p:ext uri="{BB962C8B-B14F-4D97-AF65-F5344CB8AC3E}">
        <p14:creationId xmlns:p14="http://schemas.microsoft.com/office/powerpoint/2010/main" val="1650324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dirty="0" smtClean="0"/>
              <a:t>Razones más frecuentes</a:t>
            </a:r>
            <a:endParaRPr lang="es-ES_tradnl" dirty="0"/>
          </a:p>
        </p:txBody>
      </p:sp>
    </p:spTree>
    <p:extLst>
      <p:ext uri="{BB962C8B-B14F-4D97-AF65-F5344CB8AC3E}">
        <p14:creationId xmlns:p14="http://schemas.microsoft.com/office/powerpoint/2010/main" val="1712766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F0671BC8-A3CC-4D91-B9A1-F7FBFA39A259}" type="datetimeFigureOut">
              <a:rPr lang="es-CL" smtClean="0"/>
              <a:t>22/11/2016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24347975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F0671BC8-A3CC-4D91-B9A1-F7FBFA39A259}" type="datetimeFigureOut">
              <a:rPr lang="es-CL" smtClean="0"/>
              <a:t>22/11/2016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294509011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F0671BC8-A3CC-4D91-B9A1-F7FBFA39A259}" type="datetimeFigureOut">
              <a:rPr lang="es-CL" smtClean="0"/>
              <a:t>22/11/2016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270862581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34420" r="9682" b="37228"/>
          <a:stretch/>
        </p:blipFill>
        <p:spPr bwMode="auto">
          <a:xfrm>
            <a:off x="30629" y="0"/>
            <a:ext cx="1741021"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96"/>
          <p:cNvSpPr>
            <a:spLocks noChangeArrowheads="1"/>
          </p:cNvSpPr>
          <p:nvPr/>
        </p:nvSpPr>
        <p:spPr bwMode="auto">
          <a:xfrm>
            <a:off x="1835150" y="3789363"/>
            <a:ext cx="6400800" cy="1512887"/>
          </a:xfrm>
          <a:prstGeom prst="rect">
            <a:avLst/>
          </a:prstGeom>
          <a:noFill/>
          <a:ln w="9525">
            <a:noFill/>
            <a:miter lim="800000"/>
            <a:headEnd/>
            <a:tailEnd/>
          </a:ln>
        </p:spPr>
        <p:txBody>
          <a:bodyPr/>
          <a:lstStyle/>
          <a:p>
            <a:pPr algn="r">
              <a:spcBef>
                <a:spcPct val="20000"/>
              </a:spcBef>
              <a:defRPr/>
            </a:pPr>
            <a:endParaRPr lang="es-ES" b="1" dirty="0">
              <a:solidFill>
                <a:schemeClr val="bg2"/>
              </a:solidFill>
              <a:latin typeface="Verdana" pitchFamily="34" charset="0"/>
            </a:endParaRPr>
          </a:p>
        </p:txBody>
      </p:sp>
      <p:sp>
        <p:nvSpPr>
          <p:cNvPr id="3" name="Rectangle 95"/>
          <p:cNvSpPr>
            <a:spLocks noChangeArrowheads="1"/>
          </p:cNvSpPr>
          <p:nvPr/>
        </p:nvSpPr>
        <p:spPr bwMode="auto">
          <a:xfrm>
            <a:off x="1771650" y="3789363"/>
            <a:ext cx="6400800" cy="1512887"/>
          </a:xfrm>
          <a:prstGeom prst="rect">
            <a:avLst/>
          </a:prstGeom>
          <a:noFill/>
          <a:ln w="9525">
            <a:noFill/>
            <a:miter lim="800000"/>
            <a:headEnd/>
            <a:tailEnd/>
          </a:ln>
        </p:spPr>
        <p:txBody>
          <a:bodyPr/>
          <a:lstStyle/>
          <a:p>
            <a:pPr algn="r">
              <a:spcBef>
                <a:spcPct val="20000"/>
              </a:spcBef>
              <a:defRPr/>
            </a:pPr>
            <a:endParaRPr lang="es-ES" b="1" dirty="0">
              <a:solidFill>
                <a:schemeClr val="bg2"/>
              </a:solidFill>
              <a:latin typeface="Verdana" pitchFamily="34" charset="0"/>
            </a:endParaRPr>
          </a:p>
        </p:txBody>
      </p:sp>
      <p:pic>
        <p:nvPicPr>
          <p:cNvPr id="8" name="7 Imagen"/>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996119" y="5589240"/>
            <a:ext cx="1165220" cy="1152128"/>
          </a:xfrm>
          <a:prstGeom prst="rect">
            <a:avLst/>
          </a:prstGeom>
        </p:spPr>
      </p:pic>
      <p:pic>
        <p:nvPicPr>
          <p:cNvPr id="2" name="1 Imagen"/>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89017" y="404664"/>
            <a:ext cx="2691384" cy="1508760"/>
          </a:xfrm>
          <a:prstGeom prst="rect">
            <a:avLst/>
          </a:prstGeom>
        </p:spPr>
      </p:pic>
    </p:spTree>
    <p:extLst>
      <p:ext uri="{BB962C8B-B14F-4D97-AF65-F5344CB8AC3E}">
        <p14:creationId xmlns:p14="http://schemas.microsoft.com/office/powerpoint/2010/main" val="36884873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6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32240" y="260648"/>
            <a:ext cx="2115320" cy="1185825"/>
          </a:xfrm>
          <a:prstGeom prst="rect">
            <a:avLst/>
          </a:prstGeom>
        </p:spPr>
      </p:pic>
      <p:pic>
        <p:nvPicPr>
          <p:cNvPr id="8"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l="62373" r="9682" b="37228"/>
          <a:stretch/>
        </p:blipFill>
        <p:spPr bwMode="auto">
          <a:xfrm rot="16200000">
            <a:off x="3963484" y="2071699"/>
            <a:ext cx="819236" cy="8376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title"/>
          </p:nvPr>
        </p:nvSpPr>
        <p:spPr>
          <a:xfrm>
            <a:off x="457200" y="274638"/>
            <a:ext cx="8229600" cy="994122"/>
          </a:xfr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93710" y="1556792"/>
            <a:ext cx="8229600" cy="4525963"/>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L" dirty="0"/>
          </a:p>
        </p:txBody>
      </p:sp>
      <p:sp>
        <p:nvSpPr>
          <p:cNvPr id="4" name="3 Marcador de fecha"/>
          <p:cNvSpPr>
            <a:spLocks noGrp="1"/>
          </p:cNvSpPr>
          <p:nvPr>
            <p:ph type="dt" sz="half" idx="10"/>
          </p:nvPr>
        </p:nvSpPr>
        <p:spPr/>
        <p:txBody>
          <a:bodyPr/>
          <a:lstStyle/>
          <a:p>
            <a:fld id="{F0671BC8-A3CC-4D91-B9A1-F7FBFA39A259}" type="datetimeFigureOut">
              <a:rPr lang="es-CL" smtClean="0"/>
              <a:t>22/11/2016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24200207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0671BC8-A3CC-4D91-B9A1-F7FBFA39A259}" type="datetimeFigureOut">
              <a:rPr lang="es-CL" smtClean="0"/>
              <a:t>22/11/2016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1946875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F0671BC8-A3CC-4D91-B9A1-F7FBFA39A259}" type="datetimeFigureOut">
              <a:rPr lang="es-CL" smtClean="0"/>
              <a:t>22/11/2016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382196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F0671BC8-A3CC-4D91-B9A1-F7FBFA39A259}" type="datetimeFigureOut">
              <a:rPr lang="es-CL" smtClean="0"/>
              <a:t>22/11/2016</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515199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F0671BC8-A3CC-4D91-B9A1-F7FBFA39A259}" type="datetimeFigureOut">
              <a:rPr lang="es-CL" smtClean="0"/>
              <a:t>22/11/2016</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210164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0671BC8-A3CC-4D91-B9A1-F7FBFA39A259}" type="datetimeFigureOut">
              <a:rPr lang="es-CL" smtClean="0"/>
              <a:t>22/11/2016</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370832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0671BC8-A3CC-4D91-B9A1-F7FBFA39A259}" type="datetimeFigureOut">
              <a:rPr lang="es-CL" smtClean="0"/>
              <a:t>22/11/2016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3044774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0671BC8-A3CC-4D91-B9A1-F7FBFA39A259}" type="datetimeFigureOut">
              <a:rPr lang="es-CL" smtClean="0"/>
              <a:t>22/11/2016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105400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671BC8-A3CC-4D91-B9A1-F7FBFA39A259}" type="datetimeFigureOut">
              <a:rPr lang="es-CL" smtClean="0"/>
              <a:t>22/11/2016</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DFB21-2947-4721-AD33-6DDB10FC22C2}" type="slidenum">
              <a:rPr lang="es-CL" smtClean="0"/>
              <a:t>‹Nº›</a:t>
            </a:fld>
            <a:endParaRPr lang="es-CL"/>
          </a:p>
        </p:txBody>
      </p:sp>
    </p:spTree>
    <p:extLst>
      <p:ext uri="{BB962C8B-B14F-4D97-AF65-F5344CB8AC3E}">
        <p14:creationId xmlns:p14="http://schemas.microsoft.com/office/powerpoint/2010/main" val="2862396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cecmutual.c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1"/>
          <p:cNvSpPr>
            <a:spLocks noChangeArrowheads="1"/>
          </p:cNvSpPr>
          <p:nvPr/>
        </p:nvSpPr>
        <p:spPr bwMode="auto">
          <a:xfrm>
            <a:off x="2267744" y="2420888"/>
            <a:ext cx="640871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lgn="r"/>
            <a:r>
              <a:rPr lang="es-CL" sz="2800" b="1" dirty="0">
                <a:solidFill>
                  <a:srgbClr val="004C64"/>
                </a:solidFill>
                <a:latin typeface="Verdana" pitchFamily="34" charset="0"/>
              </a:rPr>
              <a:t>Comité de Ética Científico</a:t>
            </a:r>
          </a:p>
          <a:p>
            <a:pPr algn="r"/>
            <a:r>
              <a:rPr lang="es-CL" sz="2800" b="1" dirty="0">
                <a:solidFill>
                  <a:srgbClr val="004C64"/>
                </a:solidFill>
                <a:latin typeface="Verdana" pitchFamily="34" charset="0"/>
              </a:rPr>
              <a:t> </a:t>
            </a:r>
            <a:r>
              <a:rPr lang="es-CL" sz="2800" dirty="0">
                <a:solidFill>
                  <a:srgbClr val="004C64"/>
                </a:solidFill>
                <a:latin typeface="Verdana" pitchFamily="34" charset="0"/>
              </a:rPr>
              <a:t>Estado actual de la investigación </a:t>
            </a:r>
          </a:p>
          <a:p>
            <a:pPr algn="r"/>
            <a:r>
              <a:rPr lang="es-CL" sz="2800" dirty="0">
                <a:solidFill>
                  <a:srgbClr val="004C64"/>
                </a:solidFill>
                <a:latin typeface="Verdana" pitchFamily="34" charset="0"/>
              </a:rPr>
              <a:t>en Mutual de </a:t>
            </a:r>
            <a:r>
              <a:rPr lang="es-CL" sz="2800" dirty="0" smtClean="0">
                <a:solidFill>
                  <a:srgbClr val="004C64"/>
                </a:solidFill>
                <a:latin typeface="Verdana" pitchFamily="34" charset="0"/>
              </a:rPr>
              <a:t>Seguridad</a:t>
            </a:r>
            <a:endParaRPr lang="es-CL" sz="2800" b="1" dirty="0">
              <a:solidFill>
                <a:srgbClr val="004C64"/>
              </a:solidFill>
              <a:latin typeface="Verdana" pitchFamily="34" charset="0"/>
            </a:endParaRPr>
          </a:p>
        </p:txBody>
      </p:sp>
      <p:sp>
        <p:nvSpPr>
          <p:cNvPr id="14339" name="2 Subtítulo"/>
          <p:cNvSpPr>
            <a:spLocks noGrp="1"/>
          </p:cNvSpPr>
          <p:nvPr>
            <p:ph type="subTitle" idx="4294967295"/>
          </p:nvPr>
        </p:nvSpPr>
        <p:spPr bwMode="auto">
          <a:xfrm>
            <a:off x="5540205" y="4473078"/>
            <a:ext cx="3102971" cy="9906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p>
            <a:pPr marL="0" indent="0" algn="r" eaLnBrk="1" hangingPunct="1">
              <a:lnSpc>
                <a:spcPct val="50000"/>
              </a:lnSpc>
              <a:spcBef>
                <a:spcPct val="50000"/>
              </a:spcBef>
              <a:buNone/>
            </a:pPr>
            <a:r>
              <a:rPr lang="es-MX" sz="1400" b="1" dirty="0" smtClean="0">
                <a:latin typeface="Verdana" pitchFamily="34" charset="0"/>
                <a:ea typeface="Verdana" pitchFamily="34" charset="0"/>
                <a:cs typeface="Verdana" pitchFamily="34" charset="0"/>
              </a:rPr>
              <a:t>Dra. Hans Wirth Castro</a:t>
            </a:r>
          </a:p>
          <a:p>
            <a:pPr marL="0" indent="0" algn="r" eaLnBrk="1" hangingPunct="1">
              <a:lnSpc>
                <a:spcPct val="50000"/>
              </a:lnSpc>
              <a:spcBef>
                <a:spcPct val="50000"/>
              </a:spcBef>
              <a:buNone/>
            </a:pPr>
            <a:r>
              <a:rPr lang="es-MX" sz="1400" dirty="0" smtClean="0">
                <a:latin typeface="Verdana" pitchFamily="34" charset="0"/>
                <a:ea typeface="Verdana" pitchFamily="34" charset="0"/>
                <a:cs typeface="Verdana" pitchFamily="34" charset="0"/>
              </a:rPr>
              <a:t>Traumatólogo</a:t>
            </a:r>
          </a:p>
          <a:p>
            <a:pPr marL="0" indent="0" algn="r" eaLnBrk="1" hangingPunct="1">
              <a:lnSpc>
                <a:spcPct val="50000"/>
              </a:lnSpc>
              <a:spcBef>
                <a:spcPct val="50000"/>
              </a:spcBef>
              <a:buNone/>
            </a:pPr>
            <a:r>
              <a:rPr lang="es-MX" sz="1400" dirty="0" smtClean="0">
                <a:latin typeface="Verdana" pitchFamily="34" charset="0"/>
                <a:ea typeface="Verdana" pitchFamily="34" charset="0"/>
                <a:cs typeface="Verdana" pitchFamily="34" charset="0"/>
              </a:rPr>
              <a:t>Vice-Presidente </a:t>
            </a:r>
          </a:p>
          <a:p>
            <a:pPr marL="0" indent="0" algn="r" eaLnBrk="1" hangingPunct="1">
              <a:lnSpc>
                <a:spcPct val="50000"/>
              </a:lnSpc>
              <a:spcBef>
                <a:spcPct val="50000"/>
              </a:spcBef>
              <a:buNone/>
            </a:pPr>
            <a:r>
              <a:rPr lang="es-MX" sz="1400" dirty="0" smtClean="0">
                <a:latin typeface="Verdana" pitchFamily="34" charset="0"/>
                <a:ea typeface="Verdana" pitchFamily="34" charset="0"/>
                <a:cs typeface="Verdana" pitchFamily="34" charset="0"/>
              </a:rPr>
              <a:t>Comité de Ética Científico</a:t>
            </a:r>
          </a:p>
        </p:txBody>
      </p:sp>
      <p:sp>
        <p:nvSpPr>
          <p:cNvPr id="14340" name="3 Marcador de fecha"/>
          <p:cNvSpPr txBox="1">
            <a:spLocks noGrp="1"/>
          </p:cNvSpPr>
          <p:nvPr/>
        </p:nvSpPr>
        <p:spPr bwMode="auto">
          <a:xfrm>
            <a:off x="2984500" y="6135266"/>
            <a:ext cx="3175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spcBef>
                <a:spcPct val="50000"/>
              </a:spcBef>
            </a:pPr>
            <a:r>
              <a:rPr lang="es-CL" sz="1200" b="1" dirty="0">
                <a:solidFill>
                  <a:srgbClr val="0C1727"/>
                </a:solidFill>
                <a:latin typeface="Verdana" pitchFamily="34" charset="0"/>
              </a:rPr>
              <a:t>Santiago, </a:t>
            </a:r>
            <a:r>
              <a:rPr lang="es-CL" sz="1200" b="1" dirty="0" smtClean="0">
                <a:solidFill>
                  <a:srgbClr val="0C1727"/>
                </a:solidFill>
                <a:latin typeface="Verdana" pitchFamily="34" charset="0"/>
              </a:rPr>
              <a:t> 24 Noviembre 2016</a:t>
            </a:r>
            <a:endParaRPr lang="en-US" sz="1200" b="1" dirty="0">
              <a:solidFill>
                <a:srgbClr val="0C1727"/>
              </a:solidFill>
              <a:latin typeface="Verdana" pitchFamily="34" charset="0"/>
            </a:endParaRPr>
          </a:p>
        </p:txBody>
      </p:sp>
    </p:spTree>
    <p:extLst>
      <p:ext uri="{BB962C8B-B14F-4D97-AF65-F5344CB8AC3E}">
        <p14:creationId xmlns:p14="http://schemas.microsoft.com/office/powerpoint/2010/main" val="271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1 Rectángulo"/>
          <p:cNvSpPr>
            <a:spLocks noChangeArrowheads="1"/>
          </p:cNvSpPr>
          <p:nvPr/>
        </p:nvSpPr>
        <p:spPr bwMode="auto">
          <a:xfrm>
            <a:off x="1043608" y="639433"/>
            <a:ext cx="54281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CL" sz="2800" b="1" dirty="0" smtClean="0">
                <a:solidFill>
                  <a:srgbClr val="004C64"/>
                </a:solidFill>
                <a:latin typeface="Verdana" pitchFamily="34" charset="0"/>
              </a:rPr>
              <a:t>“</a:t>
            </a:r>
            <a:r>
              <a:rPr lang="es-CL" sz="2800" b="1" i="1" dirty="0" smtClean="0">
                <a:solidFill>
                  <a:srgbClr val="004C64"/>
                </a:solidFill>
                <a:latin typeface="Verdana" pitchFamily="34" charset="0"/>
              </a:rPr>
              <a:t>Fast-track</a:t>
            </a:r>
            <a:r>
              <a:rPr lang="es-CL" sz="2800" b="1" dirty="0" smtClean="0">
                <a:solidFill>
                  <a:srgbClr val="004C64"/>
                </a:solidFill>
                <a:latin typeface="Verdana" pitchFamily="34" charset="0"/>
              </a:rPr>
              <a:t>”</a:t>
            </a:r>
            <a:endParaRPr lang="es-ES" sz="2800" b="1" dirty="0">
              <a:solidFill>
                <a:srgbClr val="004C64"/>
              </a:solidFill>
              <a:latin typeface="Verdana" pitchFamily="34" charset="0"/>
            </a:endParaRPr>
          </a:p>
        </p:txBody>
      </p:sp>
      <p:sp>
        <p:nvSpPr>
          <p:cNvPr id="5" name="6 Rectángulo"/>
          <p:cNvSpPr/>
          <p:nvPr/>
        </p:nvSpPr>
        <p:spPr>
          <a:xfrm>
            <a:off x="611560" y="2204864"/>
            <a:ext cx="7776864" cy="1938992"/>
          </a:xfrm>
          <a:prstGeom prst="rect">
            <a:avLst/>
          </a:prstGeom>
        </p:spPr>
        <p:txBody>
          <a:bodyPr wrap="square">
            <a:spAutoFit/>
          </a:bodyPr>
          <a:lstStyle/>
          <a:p>
            <a:pPr marL="285750" indent="-285750">
              <a:lnSpc>
                <a:spcPct val="150000"/>
              </a:lnSpc>
              <a:buClr>
                <a:srgbClr val="669900"/>
              </a:buClr>
              <a:buFont typeface="Wingdings" charset="2"/>
              <a:buChar char="v"/>
            </a:pPr>
            <a:r>
              <a:rPr lang="es-CL" sz="1600" dirty="0" smtClean="0">
                <a:latin typeface="Verdana" pitchFamily="34" charset="0"/>
                <a:ea typeface="Verdana" pitchFamily="34" charset="0"/>
                <a:cs typeface="Verdana" pitchFamily="34" charset="0"/>
              </a:rPr>
              <a:t>En relación a requerimiento de estudios clínicos de baja complejidad y sin conflictos éticos (según descripción del autor)</a:t>
            </a:r>
          </a:p>
          <a:p>
            <a:pPr marL="285750" indent="-285750">
              <a:lnSpc>
                <a:spcPct val="150000"/>
              </a:lnSpc>
              <a:buClr>
                <a:srgbClr val="669900"/>
              </a:buClr>
              <a:buFont typeface="Wingdings" charset="2"/>
              <a:buChar char="v"/>
            </a:pPr>
            <a:r>
              <a:rPr lang="es-CL" sz="1600" dirty="0" smtClean="0">
                <a:latin typeface="Verdana" pitchFamily="34" charset="0"/>
                <a:ea typeface="Verdana" pitchFamily="34" charset="0"/>
                <a:cs typeface="Verdana" pitchFamily="34" charset="0"/>
              </a:rPr>
              <a:t>Evaluación vía electrónica por los miembros del CEC</a:t>
            </a:r>
          </a:p>
          <a:p>
            <a:pPr marL="285750" indent="-285750">
              <a:lnSpc>
                <a:spcPct val="150000"/>
              </a:lnSpc>
              <a:buClr>
                <a:srgbClr val="669900"/>
              </a:buClr>
              <a:buFont typeface="Wingdings" charset="2"/>
              <a:buChar char="v"/>
            </a:pPr>
            <a:r>
              <a:rPr lang="es-CL" sz="1600" dirty="0" smtClean="0">
                <a:latin typeface="Verdana" pitchFamily="34" charset="0"/>
                <a:ea typeface="Verdana" pitchFamily="34" charset="0"/>
                <a:cs typeface="Verdana" pitchFamily="34" charset="0"/>
              </a:rPr>
              <a:t>Se detiene “</a:t>
            </a:r>
            <a:r>
              <a:rPr lang="es-CL" sz="1600" i="1" dirty="0" smtClean="0">
                <a:latin typeface="Verdana" pitchFamily="34" charset="0"/>
                <a:ea typeface="Verdana" pitchFamily="34" charset="0"/>
                <a:cs typeface="Verdana" pitchFamily="34" charset="0"/>
              </a:rPr>
              <a:t>fast-track</a:t>
            </a:r>
            <a:r>
              <a:rPr lang="es-CL" sz="1600" dirty="0" smtClean="0">
                <a:latin typeface="Verdana" pitchFamily="34" charset="0"/>
                <a:ea typeface="Verdana" pitchFamily="34" charset="0"/>
                <a:cs typeface="Verdana" pitchFamily="34" charset="0"/>
              </a:rPr>
              <a:t>” si se observa cualquier conflicto ético no descrito por el autor</a:t>
            </a:r>
          </a:p>
        </p:txBody>
      </p:sp>
    </p:spTree>
    <p:extLst>
      <p:ext uri="{BB962C8B-B14F-4D97-AF65-F5344CB8AC3E}">
        <p14:creationId xmlns:p14="http://schemas.microsoft.com/office/powerpoint/2010/main" val="1227504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Rectángulo"/>
          <p:cNvSpPr>
            <a:spLocks noChangeArrowheads="1"/>
          </p:cNvSpPr>
          <p:nvPr/>
        </p:nvSpPr>
        <p:spPr bwMode="auto">
          <a:xfrm>
            <a:off x="1043608" y="639433"/>
            <a:ext cx="54281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CL" sz="2800" b="1" dirty="0" smtClean="0">
                <a:solidFill>
                  <a:srgbClr val="004C64"/>
                </a:solidFill>
                <a:latin typeface="Verdana" pitchFamily="34" charset="0"/>
              </a:rPr>
              <a:t>Seguimiento de proyectos</a:t>
            </a:r>
            <a:endParaRPr lang="es-ES" sz="2800" b="1" dirty="0">
              <a:solidFill>
                <a:srgbClr val="004C64"/>
              </a:solidFill>
              <a:latin typeface="Verdana" pitchFamily="34" charset="0"/>
            </a:endParaRPr>
          </a:p>
        </p:txBody>
      </p:sp>
      <p:sp>
        <p:nvSpPr>
          <p:cNvPr id="7" name="6 Rectángulo"/>
          <p:cNvSpPr/>
          <p:nvPr/>
        </p:nvSpPr>
        <p:spPr>
          <a:xfrm>
            <a:off x="683568" y="1628800"/>
            <a:ext cx="7776864" cy="3785652"/>
          </a:xfrm>
          <a:prstGeom prst="rect">
            <a:avLst/>
          </a:prstGeom>
        </p:spPr>
        <p:txBody>
          <a:bodyPr wrap="square">
            <a:spAutoFit/>
          </a:bodyPr>
          <a:lstStyle/>
          <a:p>
            <a:pPr marL="285750" indent="-285750">
              <a:lnSpc>
                <a:spcPct val="150000"/>
              </a:lnSpc>
              <a:buClr>
                <a:srgbClr val="669900"/>
              </a:buClr>
              <a:buFont typeface="Wingdings" charset="2"/>
              <a:buChar char="v"/>
            </a:pPr>
            <a:r>
              <a:rPr lang="es-CL" sz="1600" dirty="0">
                <a:latin typeface="Verdana" pitchFamily="34" charset="0"/>
                <a:ea typeface="Verdana" pitchFamily="34" charset="0"/>
                <a:cs typeface="Verdana" pitchFamily="34" charset="0"/>
              </a:rPr>
              <a:t>El proceso de seguimiento de proyectos comenzó el año </a:t>
            </a:r>
            <a:r>
              <a:rPr lang="es-CL" sz="1600" dirty="0" smtClean="0">
                <a:latin typeface="Verdana" pitchFamily="34" charset="0"/>
                <a:ea typeface="Verdana" pitchFamily="34" charset="0"/>
                <a:cs typeface="Verdana" pitchFamily="34" charset="0"/>
              </a:rPr>
              <a:t>2014</a:t>
            </a:r>
          </a:p>
          <a:p>
            <a:pPr marL="285750" indent="-285750">
              <a:lnSpc>
                <a:spcPct val="150000"/>
              </a:lnSpc>
              <a:buClr>
                <a:srgbClr val="669900"/>
              </a:buClr>
              <a:buFont typeface="Wingdings" charset="2"/>
              <a:buChar char="v"/>
            </a:pPr>
            <a:r>
              <a:rPr lang="es-CL" sz="1600" dirty="0" smtClean="0">
                <a:latin typeface="Verdana" pitchFamily="34" charset="0"/>
                <a:ea typeface="Verdana" pitchFamily="34" charset="0"/>
                <a:cs typeface="Verdana" pitchFamily="34" charset="0"/>
              </a:rPr>
              <a:t>Tener todos los documentos aprobados por el CEC en archivador seguro (protocolo timbrado, consentimiento timbrado con fecha, cartas de compromiso, curriculum vitae, entre otros) = “</a:t>
            </a:r>
            <a:r>
              <a:rPr lang="es-CL" sz="1600" i="1" dirty="0" smtClean="0">
                <a:latin typeface="Verdana" pitchFamily="34" charset="0"/>
                <a:ea typeface="Verdana" pitchFamily="34" charset="0"/>
                <a:cs typeface="Verdana" pitchFamily="34" charset="0"/>
              </a:rPr>
              <a:t>Master File</a:t>
            </a:r>
            <a:r>
              <a:rPr lang="es-CL" sz="1600" dirty="0" smtClean="0">
                <a:latin typeface="Verdana" pitchFamily="34" charset="0"/>
                <a:ea typeface="Verdana" pitchFamily="34" charset="0"/>
                <a:cs typeface="Verdana" pitchFamily="34" charset="0"/>
              </a:rPr>
              <a:t>”</a:t>
            </a:r>
          </a:p>
          <a:p>
            <a:pPr marL="285750" indent="-285750">
              <a:lnSpc>
                <a:spcPct val="150000"/>
              </a:lnSpc>
              <a:buClr>
                <a:srgbClr val="669900"/>
              </a:buClr>
              <a:buFont typeface="Wingdings" charset="2"/>
              <a:buChar char="v"/>
            </a:pPr>
            <a:r>
              <a:rPr lang="es-CL" sz="1600" dirty="0" smtClean="0">
                <a:latin typeface="Verdana" pitchFamily="34" charset="0"/>
                <a:ea typeface="Verdana" pitchFamily="34" charset="0"/>
                <a:cs typeface="Verdana" pitchFamily="34" charset="0"/>
              </a:rPr>
              <a:t>Informar </a:t>
            </a:r>
            <a:r>
              <a:rPr lang="es-CL" sz="1600" dirty="0">
                <a:latin typeface="Verdana" pitchFamily="34" charset="0"/>
                <a:ea typeface="Verdana" pitchFamily="34" charset="0"/>
                <a:cs typeface="Verdana" pitchFamily="34" charset="0"/>
              </a:rPr>
              <a:t>oportunamente al CEC </a:t>
            </a:r>
            <a:r>
              <a:rPr lang="es-CL" sz="1600" dirty="0" smtClean="0">
                <a:latin typeface="Verdana" pitchFamily="34" charset="0"/>
                <a:ea typeface="Verdana" pitchFamily="34" charset="0"/>
                <a:cs typeface="Verdana" pitchFamily="34" charset="0"/>
              </a:rPr>
              <a:t>los eventos adversos serios, con un máximo de 48 hrs de ocurrido</a:t>
            </a:r>
          </a:p>
          <a:p>
            <a:pPr marL="285750" indent="-285750">
              <a:lnSpc>
                <a:spcPct val="150000"/>
              </a:lnSpc>
              <a:buClr>
                <a:srgbClr val="669900"/>
              </a:buClr>
              <a:buFont typeface="Wingdings" charset="2"/>
              <a:buChar char="v"/>
            </a:pPr>
            <a:r>
              <a:rPr lang="es-CL" sz="1600" dirty="0" smtClean="0">
                <a:latin typeface="Verdana" pitchFamily="34" charset="0"/>
                <a:ea typeface="Verdana" pitchFamily="34" charset="0"/>
                <a:cs typeface="Verdana" pitchFamily="34" charset="0"/>
              </a:rPr>
              <a:t>Cualquier solicitud de modificación, ya sea en el consentimiento o en el proceso, debe ser enviada al CEC y aprobada antes de poder aplicarla </a:t>
            </a:r>
          </a:p>
          <a:p>
            <a:pPr marL="285750" indent="-285750">
              <a:lnSpc>
                <a:spcPct val="150000"/>
              </a:lnSpc>
              <a:buClr>
                <a:srgbClr val="669900"/>
              </a:buClr>
              <a:buFont typeface="Wingdings" charset="2"/>
              <a:buChar char="v"/>
            </a:pPr>
            <a:r>
              <a:rPr lang="es-CL" sz="1600" dirty="0" smtClean="0">
                <a:latin typeface="Verdana" pitchFamily="34" charset="0"/>
                <a:ea typeface="Verdana" pitchFamily="34" charset="0"/>
                <a:cs typeface="Verdana" pitchFamily="34" charset="0"/>
              </a:rPr>
              <a:t>En caso de producirse desviaciones no planificadas y de fuerza mayor, debe informarse al CEC con un máximo de 48 hrs de ocurrida</a:t>
            </a:r>
            <a:endParaRPr lang="es-CL"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8519846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Rectángulo"/>
          <p:cNvSpPr>
            <a:spLocks noChangeArrowheads="1"/>
          </p:cNvSpPr>
          <p:nvPr/>
        </p:nvSpPr>
        <p:spPr bwMode="auto">
          <a:xfrm>
            <a:off x="2267744" y="650712"/>
            <a:ext cx="430987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ES" sz="2800" b="1" dirty="0" smtClean="0">
                <a:solidFill>
                  <a:srgbClr val="004C64"/>
                </a:solidFill>
                <a:latin typeface="Verdana" pitchFamily="34" charset="0"/>
              </a:rPr>
              <a:t>¿Qué hemos hecho? </a:t>
            </a:r>
            <a:endParaRPr lang="es-ES" sz="2800" b="1" dirty="0">
              <a:solidFill>
                <a:srgbClr val="004C64"/>
              </a:solidFill>
              <a:latin typeface="Verdana" pitchFamily="34" charset="0"/>
            </a:endParaRPr>
          </a:p>
        </p:txBody>
      </p:sp>
      <p:sp>
        <p:nvSpPr>
          <p:cNvPr id="3" name="Rectangle 3"/>
          <p:cNvSpPr>
            <a:spLocks noChangeArrowheads="1"/>
          </p:cNvSpPr>
          <p:nvPr/>
        </p:nvSpPr>
        <p:spPr bwMode="auto">
          <a:xfrm>
            <a:off x="466628" y="1071900"/>
            <a:ext cx="8085578" cy="4301316"/>
          </a:xfrm>
          <a:prstGeom prst="rect">
            <a:avLst/>
          </a:prstGeom>
          <a:noFill/>
          <a:ln w="9525" algn="ctr">
            <a:noFill/>
            <a:miter lim="800000"/>
            <a:headEnd/>
            <a:tailEnd/>
          </a:ln>
        </p:spPr>
        <p:txBody>
          <a:bodyPr anchor="ctr"/>
          <a:lstStyle/>
          <a:p>
            <a:pPr algn="ctr" fontAlgn="auto">
              <a:spcBef>
                <a:spcPts val="0"/>
              </a:spcBef>
              <a:spcAft>
                <a:spcPts val="0"/>
              </a:spcAft>
              <a:defRPr/>
            </a:pPr>
            <a:endParaRPr lang="es-CL" sz="1600">
              <a:latin typeface="Verdana" pitchFamily="34" charset="0"/>
              <a:ea typeface="Verdana" pitchFamily="34" charset="0"/>
              <a:cs typeface="Verdana" pitchFamily="34" charset="0"/>
            </a:endParaRPr>
          </a:p>
          <a:p>
            <a:pPr fontAlgn="auto">
              <a:spcBef>
                <a:spcPts val="0"/>
              </a:spcBef>
              <a:spcAft>
                <a:spcPts val="0"/>
              </a:spcAft>
              <a:defRPr/>
            </a:pPr>
            <a:endParaRPr lang="es-ES" sz="1600" dirty="0">
              <a:latin typeface="Verdana" pitchFamily="34" charset="0"/>
              <a:ea typeface="Verdana" pitchFamily="34" charset="0"/>
              <a:cs typeface="Verdana" pitchFamily="34" charset="0"/>
            </a:endParaRPr>
          </a:p>
        </p:txBody>
      </p:sp>
      <p:sp>
        <p:nvSpPr>
          <p:cNvPr id="4" name="11 Rectángulo"/>
          <p:cNvSpPr>
            <a:spLocks noChangeArrowheads="1"/>
          </p:cNvSpPr>
          <p:nvPr/>
        </p:nvSpPr>
        <p:spPr bwMode="auto">
          <a:xfrm>
            <a:off x="899592" y="4797152"/>
            <a:ext cx="7200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endParaRPr lang="es-ES" sz="1600" dirty="0">
              <a:latin typeface="Verdana" pitchFamily="34" charset="0"/>
              <a:ea typeface="Verdana" pitchFamily="34" charset="0"/>
              <a:cs typeface="Verdana" pitchFamily="34" charset="0"/>
            </a:endParaRPr>
          </a:p>
          <a:p>
            <a:pPr algn="ctr"/>
            <a:endParaRPr lang="es-ES" sz="1600" dirty="0">
              <a:latin typeface="Verdana" pitchFamily="34" charset="0"/>
              <a:ea typeface="Verdana" pitchFamily="34" charset="0"/>
              <a:cs typeface="Verdana" pitchFamily="34" charset="0"/>
            </a:endParaRPr>
          </a:p>
        </p:txBody>
      </p:sp>
      <p:sp>
        <p:nvSpPr>
          <p:cNvPr id="5" name="4 Rectángulo"/>
          <p:cNvSpPr/>
          <p:nvPr/>
        </p:nvSpPr>
        <p:spPr>
          <a:xfrm>
            <a:off x="466628" y="1412776"/>
            <a:ext cx="8161969" cy="4154984"/>
          </a:xfrm>
          <a:prstGeom prst="rect">
            <a:avLst/>
          </a:prstGeom>
        </p:spPr>
        <p:txBody>
          <a:bodyPr wrap="square">
            <a:spAutoFit/>
          </a:bodyPr>
          <a:lstStyle/>
          <a:p>
            <a:pPr marL="285750" indent="-285750" fontAlgn="auto">
              <a:lnSpc>
                <a:spcPct val="15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En </a:t>
            </a:r>
            <a:r>
              <a:rPr lang="es-CL" sz="1600" dirty="0">
                <a:latin typeface="Verdana" pitchFamily="34" charset="0"/>
                <a:ea typeface="Verdana" pitchFamily="34" charset="0"/>
                <a:cs typeface="Verdana" pitchFamily="34" charset="0"/>
              </a:rPr>
              <a:t>el período </a:t>
            </a:r>
            <a:r>
              <a:rPr lang="es-CL" sz="1600" dirty="0" smtClean="0">
                <a:latin typeface="Verdana" pitchFamily="34" charset="0"/>
                <a:ea typeface="Verdana" pitchFamily="34" charset="0"/>
                <a:cs typeface="Verdana" pitchFamily="34" charset="0"/>
              </a:rPr>
              <a:t>Noviembre </a:t>
            </a:r>
            <a:r>
              <a:rPr lang="es-CL" sz="1600" dirty="0">
                <a:latin typeface="Verdana" pitchFamily="34" charset="0"/>
                <a:ea typeface="Verdana" pitchFamily="34" charset="0"/>
                <a:cs typeface="Verdana" pitchFamily="34" charset="0"/>
              </a:rPr>
              <a:t>de </a:t>
            </a:r>
            <a:r>
              <a:rPr lang="es-CL" sz="1600" dirty="0" smtClean="0">
                <a:latin typeface="Verdana" pitchFamily="34" charset="0"/>
                <a:ea typeface="Verdana" pitchFamily="34" charset="0"/>
                <a:cs typeface="Verdana" pitchFamily="34" charset="0"/>
              </a:rPr>
              <a:t>2015 </a:t>
            </a:r>
            <a:r>
              <a:rPr lang="es-CL" sz="1600" dirty="0" smtClean="0">
                <a:latin typeface="Verdana" pitchFamily="34" charset="0"/>
                <a:ea typeface="Verdana" pitchFamily="34" charset="0"/>
                <a:cs typeface="Verdana" pitchFamily="34" charset="0"/>
              </a:rPr>
              <a:t>– Noviembre de </a:t>
            </a:r>
            <a:r>
              <a:rPr lang="es-CL" sz="1600" dirty="0" smtClean="0">
                <a:latin typeface="Verdana" pitchFamily="34" charset="0"/>
                <a:ea typeface="Verdana" pitchFamily="34" charset="0"/>
                <a:cs typeface="Verdana" pitchFamily="34" charset="0"/>
              </a:rPr>
              <a:t>2016 </a:t>
            </a:r>
            <a:r>
              <a:rPr lang="es-CL" sz="1600" dirty="0" smtClean="0">
                <a:latin typeface="Verdana" pitchFamily="34" charset="0"/>
                <a:ea typeface="Verdana" pitchFamily="34" charset="0"/>
                <a:cs typeface="Verdana" pitchFamily="34" charset="0"/>
              </a:rPr>
              <a:t>se </a:t>
            </a:r>
            <a:r>
              <a:rPr lang="es-CL" sz="1600" dirty="0" smtClean="0">
                <a:latin typeface="Verdana" pitchFamily="34" charset="0"/>
                <a:ea typeface="Verdana" pitchFamily="34" charset="0"/>
                <a:cs typeface="Verdana" pitchFamily="34" charset="0"/>
              </a:rPr>
              <a:t>han evaluado 56 </a:t>
            </a:r>
            <a:r>
              <a:rPr lang="es-CL" sz="1600" dirty="0">
                <a:latin typeface="Verdana" pitchFamily="34" charset="0"/>
                <a:ea typeface="Verdana" pitchFamily="34" charset="0"/>
                <a:cs typeface="Verdana" pitchFamily="34" charset="0"/>
              </a:rPr>
              <a:t>proyectos de </a:t>
            </a:r>
            <a:r>
              <a:rPr lang="es-CL" sz="1600" dirty="0" smtClean="0">
                <a:latin typeface="Verdana" pitchFamily="34" charset="0"/>
                <a:ea typeface="Verdana" pitchFamily="34" charset="0"/>
                <a:cs typeface="Verdana" pitchFamily="34" charset="0"/>
              </a:rPr>
              <a:t>investigación. De ellos 32 son proyectos que se pretenden realizar en el Hospital Clínico de Mutual de Seguridad (58%)</a:t>
            </a:r>
            <a:endParaRPr lang="es-CL" sz="1600" dirty="0" smtClean="0">
              <a:latin typeface="Verdana" pitchFamily="34" charset="0"/>
              <a:ea typeface="Verdana" pitchFamily="34" charset="0"/>
              <a:cs typeface="Verdana" pitchFamily="34" charset="0"/>
            </a:endParaRPr>
          </a:p>
          <a:p>
            <a:pPr marL="285750" indent="-285750" fontAlgn="auto">
              <a:lnSpc>
                <a:spcPct val="15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Se </a:t>
            </a:r>
            <a:r>
              <a:rPr lang="es-CL" sz="1600" dirty="0">
                <a:latin typeface="Verdana" pitchFamily="34" charset="0"/>
                <a:ea typeface="Verdana" pitchFamily="34" charset="0"/>
                <a:cs typeface="Verdana" pitchFamily="34" charset="0"/>
              </a:rPr>
              <a:t>han rechazado </a:t>
            </a:r>
            <a:r>
              <a:rPr lang="es-CL" sz="1600" dirty="0" smtClean="0">
                <a:latin typeface="Verdana" pitchFamily="34" charset="0"/>
                <a:ea typeface="Verdana" pitchFamily="34" charset="0"/>
                <a:cs typeface="Verdana" pitchFamily="34" charset="0"/>
              </a:rPr>
              <a:t>5 </a:t>
            </a:r>
            <a:r>
              <a:rPr lang="es-CL" sz="1600" dirty="0">
                <a:latin typeface="Verdana" pitchFamily="34" charset="0"/>
                <a:ea typeface="Verdana" pitchFamily="34" charset="0"/>
                <a:cs typeface="Verdana" pitchFamily="34" charset="0"/>
              </a:rPr>
              <a:t>proyectos de investigación (Un </a:t>
            </a:r>
            <a:r>
              <a:rPr lang="es-CL" sz="1600" dirty="0">
                <a:latin typeface="Verdana" pitchFamily="34" charset="0"/>
                <a:ea typeface="Verdana" pitchFamily="34" charset="0"/>
                <a:cs typeface="Verdana" pitchFamily="34" charset="0"/>
              </a:rPr>
              <a:t>9</a:t>
            </a:r>
            <a:r>
              <a:rPr lang="es-CL" sz="1600" dirty="0" smtClean="0">
                <a:latin typeface="Verdana" pitchFamily="34" charset="0"/>
                <a:ea typeface="Verdana" pitchFamily="34" charset="0"/>
                <a:cs typeface="Verdana" pitchFamily="34" charset="0"/>
              </a:rPr>
              <a:t>% </a:t>
            </a:r>
            <a:r>
              <a:rPr lang="es-CL" sz="1600" dirty="0">
                <a:latin typeface="Verdana" pitchFamily="34" charset="0"/>
                <a:ea typeface="Verdana" pitchFamily="34" charset="0"/>
                <a:cs typeface="Verdana" pitchFamily="34" charset="0"/>
              </a:rPr>
              <a:t>de los proyectos presentados</a:t>
            </a:r>
            <a:r>
              <a:rPr lang="es-CL" sz="1600" dirty="0" smtClean="0">
                <a:latin typeface="Verdana" pitchFamily="34" charset="0"/>
                <a:ea typeface="Verdana" pitchFamily="34" charset="0"/>
                <a:cs typeface="Verdana" pitchFamily="34" charset="0"/>
              </a:rPr>
              <a:t>).</a:t>
            </a:r>
          </a:p>
          <a:p>
            <a:pPr marL="285750" indent="-285750" fontAlgn="auto">
              <a:lnSpc>
                <a:spcPct val="15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Un 58% de los proyectos presentados corresponde a revisión de fichas clínicas o datos secundarios.</a:t>
            </a:r>
            <a:endParaRPr lang="es-CL" sz="1600" dirty="0" smtClean="0">
              <a:latin typeface="Verdana" pitchFamily="34" charset="0"/>
              <a:ea typeface="Verdana" pitchFamily="34" charset="0"/>
              <a:cs typeface="Verdana" pitchFamily="34" charset="0"/>
            </a:endParaRPr>
          </a:p>
          <a:p>
            <a:pPr marL="285750" indent="-285750" fontAlgn="auto">
              <a:lnSpc>
                <a:spcPct val="15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El 80% de los miembros del CEC, independiente de su labor, posee formación en ética de la investigación científica mediante la realización de un diplomado en la materia.</a:t>
            </a:r>
            <a:endParaRPr lang="es-CL" sz="1600" dirty="0" smtClean="0">
              <a:latin typeface="Verdana" pitchFamily="34" charset="0"/>
              <a:ea typeface="Verdana" pitchFamily="34" charset="0"/>
              <a:cs typeface="Verdana" pitchFamily="34" charset="0"/>
            </a:endParaRPr>
          </a:p>
          <a:p>
            <a:pPr marL="285750" indent="-285750" fontAlgn="auto">
              <a:lnSpc>
                <a:spcPct val="15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A la fecha hay </a:t>
            </a:r>
            <a:r>
              <a:rPr lang="es-CL" sz="1600" dirty="0" smtClean="0">
                <a:latin typeface="Verdana" pitchFamily="34" charset="0"/>
                <a:ea typeface="Verdana" pitchFamily="34" charset="0"/>
                <a:cs typeface="Verdana" pitchFamily="34" charset="0"/>
              </a:rPr>
              <a:t>solo 4 proyectos pendientes para su revisión. </a:t>
            </a:r>
            <a:endParaRPr lang="es-CL"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65973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nodePh="1">
                                  <p:stCondLst>
                                    <p:cond delay="0"/>
                                  </p:stCondLst>
                                  <p:endCondLst>
                                    <p:cond evt="begin" delay="0">
                                      <p:tn val="12"/>
                                    </p:cond>
                                  </p:end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Rectángulo"/>
          <p:cNvSpPr>
            <a:spLocks noChangeArrowheads="1"/>
          </p:cNvSpPr>
          <p:nvPr/>
        </p:nvSpPr>
        <p:spPr bwMode="auto">
          <a:xfrm>
            <a:off x="755576" y="260648"/>
            <a:ext cx="603806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ES" sz="2800" b="1" dirty="0" smtClean="0">
                <a:solidFill>
                  <a:srgbClr val="004C64"/>
                </a:solidFill>
                <a:latin typeface="Verdana" pitchFamily="34" charset="0"/>
              </a:rPr>
              <a:t>¿Por qué se rechazan los proyectos? </a:t>
            </a:r>
            <a:endParaRPr lang="es-ES" sz="2800" b="1" dirty="0">
              <a:solidFill>
                <a:srgbClr val="004C64"/>
              </a:solidFill>
              <a:latin typeface="Verdana" pitchFamily="34" charset="0"/>
            </a:endParaRPr>
          </a:p>
        </p:txBody>
      </p:sp>
      <p:sp>
        <p:nvSpPr>
          <p:cNvPr id="3" name="Rectangle 3"/>
          <p:cNvSpPr>
            <a:spLocks noChangeArrowheads="1"/>
          </p:cNvSpPr>
          <p:nvPr/>
        </p:nvSpPr>
        <p:spPr bwMode="auto">
          <a:xfrm>
            <a:off x="467544" y="1628800"/>
            <a:ext cx="8085578" cy="3384619"/>
          </a:xfrm>
          <a:prstGeom prst="rect">
            <a:avLst/>
          </a:prstGeom>
          <a:noFill/>
          <a:ln w="9525" algn="ctr">
            <a:noFill/>
            <a:miter lim="800000"/>
            <a:headEnd/>
            <a:tailEnd/>
          </a:ln>
        </p:spPr>
        <p:txBody>
          <a:bodyPr anchor="ctr"/>
          <a:lstStyle/>
          <a:p>
            <a:pPr marL="285750" indent="-285750" fontAlgn="auto">
              <a:lnSpc>
                <a:spcPct val="20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Falta de análisis y reflexión ética de las implicancias de la propuesta de investigación</a:t>
            </a:r>
          </a:p>
          <a:p>
            <a:pPr marL="285750" indent="-285750" fontAlgn="auto">
              <a:lnSpc>
                <a:spcPct val="20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No se hace la distinción entre atención clínica regular e investigación (doble rol de clínico e investigador)</a:t>
            </a:r>
          </a:p>
          <a:p>
            <a:pPr marL="285750" indent="-285750" fontAlgn="auto">
              <a:lnSpc>
                <a:spcPct val="20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No se explicita ni justifica el diseño </a:t>
            </a:r>
            <a:r>
              <a:rPr lang="es-CL" sz="1600" dirty="0" smtClean="0">
                <a:latin typeface="Verdana" pitchFamily="34" charset="0"/>
                <a:ea typeface="Verdana" pitchFamily="34" charset="0"/>
                <a:cs typeface="Verdana" pitchFamily="34" charset="0"/>
              </a:rPr>
              <a:t>metodológico </a:t>
            </a:r>
          </a:p>
          <a:p>
            <a:pPr marL="285750" indent="-285750" fontAlgn="auto">
              <a:lnSpc>
                <a:spcPct val="20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No </a:t>
            </a:r>
            <a:r>
              <a:rPr lang="es-CL" sz="1600" dirty="0" smtClean="0">
                <a:latin typeface="Verdana" pitchFamily="34" charset="0"/>
                <a:ea typeface="Verdana" pitchFamily="34" charset="0"/>
                <a:cs typeface="Verdana" pitchFamily="34" charset="0"/>
              </a:rPr>
              <a:t>se adjunta el consentimiento informado o está redactado de manera </a:t>
            </a:r>
            <a:r>
              <a:rPr lang="es-CL" sz="1600" dirty="0" smtClean="0">
                <a:latin typeface="Verdana" pitchFamily="34" charset="0"/>
                <a:ea typeface="Verdana" pitchFamily="34" charset="0"/>
                <a:cs typeface="Verdana" pitchFamily="34" charset="0"/>
              </a:rPr>
              <a:t>confusa. </a:t>
            </a:r>
          </a:p>
          <a:p>
            <a:pPr marL="285750" indent="-285750" fontAlgn="auto">
              <a:lnSpc>
                <a:spcPct val="20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Todos los proyectos aprobados deben obtener la carta de autorización del jefe del centro en donde se realizará el estudio. En el caso del HCM, es el Dr. César Cárcamo, en conformidad con la ley.</a:t>
            </a:r>
            <a:endParaRPr lang="es-CL"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9678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Rectángulo"/>
          <p:cNvSpPr>
            <a:spLocks noChangeArrowheads="1"/>
          </p:cNvSpPr>
          <p:nvPr/>
        </p:nvSpPr>
        <p:spPr bwMode="auto">
          <a:xfrm>
            <a:off x="407541" y="2852936"/>
            <a:ext cx="820891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CL" sz="3400" b="1" smtClean="0">
                <a:solidFill>
                  <a:srgbClr val="004C64"/>
                </a:solidFill>
                <a:latin typeface="Verdana" pitchFamily="34" charset="0"/>
              </a:rPr>
              <a:t>¡Muchas Gracias!</a:t>
            </a:r>
          </a:p>
        </p:txBody>
      </p:sp>
      <p:sp>
        <p:nvSpPr>
          <p:cNvPr id="3" name="2 Rectángulo"/>
          <p:cNvSpPr/>
          <p:nvPr/>
        </p:nvSpPr>
        <p:spPr>
          <a:xfrm>
            <a:off x="2832062" y="3468489"/>
            <a:ext cx="3359869" cy="369332"/>
          </a:xfrm>
          <a:prstGeom prst="rect">
            <a:avLst/>
          </a:prstGeom>
        </p:spPr>
        <p:txBody>
          <a:bodyPr wrap="square">
            <a:spAutoFit/>
          </a:bodyPr>
          <a:lstStyle/>
          <a:p>
            <a:pPr algn="ctr"/>
            <a:r>
              <a:rPr lang="es-CL" smtClean="0">
                <a:solidFill>
                  <a:srgbClr val="004C64"/>
                </a:solidFill>
                <a:latin typeface="Verdana" pitchFamily="34" charset="0"/>
              </a:rPr>
              <a:t>cec@mutual.cl</a:t>
            </a:r>
            <a:endParaRPr lang="es-ES" dirty="0">
              <a:solidFill>
                <a:srgbClr val="004C64"/>
              </a:solidFill>
              <a:latin typeface="Verdana" pitchFamily="34" charset="0"/>
            </a:endParaRPr>
          </a:p>
        </p:txBody>
      </p:sp>
    </p:spTree>
    <p:extLst>
      <p:ext uri="{BB962C8B-B14F-4D97-AF65-F5344CB8AC3E}">
        <p14:creationId xmlns:p14="http://schemas.microsoft.com/office/powerpoint/2010/main" val="1962510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1 Rectángulo"/>
          <p:cNvSpPr>
            <a:spLocks noChangeArrowheads="1"/>
          </p:cNvSpPr>
          <p:nvPr/>
        </p:nvSpPr>
        <p:spPr bwMode="auto">
          <a:xfrm>
            <a:off x="683567" y="692696"/>
            <a:ext cx="56918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ES" sz="2800" b="1" dirty="0" smtClean="0">
                <a:solidFill>
                  <a:srgbClr val="004C64"/>
                </a:solidFill>
                <a:latin typeface="Verdana" pitchFamily="34" charset="0"/>
              </a:rPr>
              <a:t>Comités de </a:t>
            </a:r>
            <a:r>
              <a:rPr lang="es-ES" sz="2800" b="1" smtClean="0">
                <a:solidFill>
                  <a:srgbClr val="004C64"/>
                </a:solidFill>
                <a:latin typeface="Verdana" pitchFamily="34" charset="0"/>
              </a:rPr>
              <a:t>ética científicos</a:t>
            </a:r>
            <a:endParaRPr lang="es-ES" sz="2800" b="1" dirty="0">
              <a:solidFill>
                <a:srgbClr val="004C64"/>
              </a:solidFill>
              <a:latin typeface="Verdana" pitchFamily="34" charset="0"/>
            </a:endParaRPr>
          </a:p>
        </p:txBody>
      </p:sp>
      <p:sp>
        <p:nvSpPr>
          <p:cNvPr id="5" name="1 Rectángulo"/>
          <p:cNvSpPr/>
          <p:nvPr/>
        </p:nvSpPr>
        <p:spPr>
          <a:xfrm>
            <a:off x="683567" y="1916832"/>
            <a:ext cx="7704856" cy="3416320"/>
          </a:xfrm>
          <a:prstGeom prst="rect">
            <a:avLst/>
          </a:prstGeom>
        </p:spPr>
        <p:txBody>
          <a:bodyPr wrap="square">
            <a:spAutoFit/>
          </a:bodyPr>
          <a:lstStyle/>
          <a:p>
            <a:pPr marL="285750" indent="-285750" fontAlgn="auto">
              <a:lnSpc>
                <a:spcPct val="150000"/>
              </a:lnSpc>
              <a:spcBef>
                <a:spcPts val="0"/>
              </a:spcBef>
              <a:spcAft>
                <a:spcPts val="0"/>
              </a:spcAft>
              <a:buClr>
                <a:srgbClr val="669900"/>
              </a:buClr>
              <a:buFont typeface="Wingdings" charset="2"/>
              <a:buChar char="v"/>
              <a:defRPr/>
            </a:pPr>
            <a:r>
              <a:rPr lang="es-ES" sz="1600" dirty="0" smtClean="0">
                <a:latin typeface="Verdana" pitchFamily="34" charset="0"/>
                <a:ea typeface="Verdana" pitchFamily="34" charset="0"/>
                <a:cs typeface="Verdana" pitchFamily="34" charset="0"/>
              </a:rPr>
              <a:t>Nacen en respuesta a atrocidades cometidas en investigación con seres humanos</a:t>
            </a:r>
          </a:p>
          <a:p>
            <a:pPr marL="285750" indent="-285750" fontAlgn="auto">
              <a:lnSpc>
                <a:spcPct val="150000"/>
              </a:lnSpc>
              <a:spcBef>
                <a:spcPts val="0"/>
              </a:spcBef>
              <a:spcAft>
                <a:spcPts val="0"/>
              </a:spcAft>
              <a:buClr>
                <a:srgbClr val="669900"/>
              </a:buClr>
              <a:buFont typeface="Wingdings" charset="2"/>
              <a:buChar char="v"/>
              <a:defRPr/>
            </a:pPr>
            <a:r>
              <a:rPr lang="es-ES" sz="1600" dirty="0" smtClean="0">
                <a:latin typeface="Verdana" pitchFamily="34" charset="0"/>
                <a:ea typeface="Verdana" pitchFamily="34" charset="0"/>
                <a:cs typeface="Verdana" pitchFamily="34" charset="0"/>
              </a:rPr>
              <a:t>Velan por el resguardo de la seguridad e integridad de los sujetos de experimentación en investigación científica de todo ámbito</a:t>
            </a:r>
          </a:p>
          <a:p>
            <a:pPr marL="742950" lvl="1" indent="-285750">
              <a:lnSpc>
                <a:spcPct val="150000"/>
              </a:lnSpc>
              <a:buClr>
                <a:srgbClr val="669900"/>
              </a:buClr>
              <a:buFont typeface="Wingdings" charset="2"/>
              <a:buChar char="v"/>
              <a:defRPr/>
            </a:pPr>
            <a:r>
              <a:rPr lang="es-ES" sz="1600" dirty="0" smtClean="0">
                <a:latin typeface="Verdana" pitchFamily="34" charset="0"/>
                <a:ea typeface="Verdana" pitchFamily="34" charset="0"/>
                <a:cs typeface="Verdana" pitchFamily="34" charset="0"/>
              </a:rPr>
              <a:t>Investigación biomédica</a:t>
            </a:r>
          </a:p>
          <a:p>
            <a:pPr marL="742950" lvl="1" indent="-285750">
              <a:lnSpc>
                <a:spcPct val="150000"/>
              </a:lnSpc>
              <a:buClr>
                <a:srgbClr val="669900"/>
              </a:buClr>
              <a:buFont typeface="Wingdings" charset="2"/>
              <a:buChar char="v"/>
              <a:defRPr/>
            </a:pPr>
            <a:r>
              <a:rPr lang="es-ES" sz="1600" dirty="0" smtClean="0">
                <a:latin typeface="Verdana" pitchFamily="34" charset="0"/>
                <a:ea typeface="Verdana" pitchFamily="34" charset="0"/>
                <a:cs typeface="Verdana" pitchFamily="34" charset="0"/>
              </a:rPr>
              <a:t>Investigación psicosocial</a:t>
            </a:r>
          </a:p>
          <a:p>
            <a:pPr marL="742950" lvl="1" indent="-285750">
              <a:lnSpc>
                <a:spcPct val="150000"/>
              </a:lnSpc>
              <a:buClr>
                <a:srgbClr val="669900"/>
              </a:buClr>
              <a:buFont typeface="Wingdings" charset="2"/>
              <a:buChar char="v"/>
              <a:defRPr/>
            </a:pPr>
            <a:r>
              <a:rPr lang="es-ES" sz="1600" dirty="0" smtClean="0">
                <a:latin typeface="Verdana" pitchFamily="34" charset="0"/>
                <a:ea typeface="Verdana" pitchFamily="34" charset="0"/>
                <a:cs typeface="Verdana" pitchFamily="34" charset="0"/>
              </a:rPr>
              <a:t>Investigación en animales</a:t>
            </a:r>
          </a:p>
          <a:p>
            <a:pPr marL="285750" indent="-285750">
              <a:lnSpc>
                <a:spcPct val="150000"/>
              </a:lnSpc>
              <a:buClr>
                <a:srgbClr val="669900"/>
              </a:buClr>
              <a:buFont typeface="Wingdings" charset="2"/>
              <a:buChar char="v"/>
              <a:defRPr/>
            </a:pPr>
            <a:r>
              <a:rPr lang="es-ES" sz="1600" dirty="0" smtClean="0">
                <a:latin typeface="Verdana" pitchFamily="34" charset="0"/>
                <a:ea typeface="Verdana" pitchFamily="34" charset="0"/>
                <a:cs typeface="Verdana" pitchFamily="34" charset="0"/>
              </a:rPr>
              <a:t>Vigilan que las investigaciones tengan </a:t>
            </a:r>
            <a:r>
              <a:rPr lang="es-ES" sz="1600" u="sng" dirty="0" smtClean="0">
                <a:latin typeface="Verdana" pitchFamily="34" charset="0"/>
                <a:ea typeface="Verdana" pitchFamily="34" charset="0"/>
                <a:cs typeface="Verdana" pitchFamily="34" charset="0"/>
              </a:rPr>
              <a:t>validez</a:t>
            </a:r>
            <a:r>
              <a:rPr lang="es-ES" sz="1600" dirty="0" smtClean="0">
                <a:latin typeface="Verdana" pitchFamily="34" charset="0"/>
                <a:ea typeface="Verdana" pitchFamily="34" charset="0"/>
                <a:cs typeface="Verdana" pitchFamily="34" charset="0"/>
              </a:rPr>
              <a:t> y </a:t>
            </a:r>
            <a:r>
              <a:rPr lang="es-ES" sz="1600" u="sng" dirty="0" smtClean="0">
                <a:latin typeface="Verdana" pitchFamily="34" charset="0"/>
                <a:ea typeface="Verdana" pitchFamily="34" charset="0"/>
                <a:cs typeface="Verdana" pitchFamily="34" charset="0"/>
              </a:rPr>
              <a:t>valor</a:t>
            </a:r>
          </a:p>
          <a:p>
            <a:pPr marL="285750" indent="-285750" fontAlgn="auto">
              <a:lnSpc>
                <a:spcPct val="150000"/>
              </a:lnSpc>
              <a:spcBef>
                <a:spcPts val="0"/>
              </a:spcBef>
              <a:spcAft>
                <a:spcPts val="0"/>
              </a:spcAft>
              <a:buClr>
                <a:srgbClr val="669900"/>
              </a:buClr>
              <a:buFont typeface="Wingdings" charset="2"/>
              <a:buChar char="v"/>
              <a:defRPr/>
            </a:pPr>
            <a:endParaRPr lang="es-ES"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046548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11 Rectángulo"/>
          <p:cNvSpPr>
            <a:spLocks noChangeArrowheads="1"/>
          </p:cNvSpPr>
          <p:nvPr/>
        </p:nvSpPr>
        <p:spPr bwMode="auto">
          <a:xfrm>
            <a:off x="3181848" y="670626"/>
            <a:ext cx="24757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ES" sz="2800" b="1" dirty="0" smtClean="0">
                <a:solidFill>
                  <a:srgbClr val="004C64"/>
                </a:solidFill>
                <a:latin typeface="Verdana" pitchFamily="34" charset="0"/>
              </a:rPr>
              <a:t>Miembros</a:t>
            </a:r>
            <a:endParaRPr lang="es-ES" sz="2800" b="1" dirty="0">
              <a:solidFill>
                <a:srgbClr val="004C64"/>
              </a:solidFill>
              <a:latin typeface="Verdana" pitchFamily="34" charset="0"/>
            </a:endParaRPr>
          </a:p>
        </p:txBody>
      </p:sp>
      <p:sp>
        <p:nvSpPr>
          <p:cNvPr id="6" name="Rectangle 3"/>
          <p:cNvSpPr>
            <a:spLocks noChangeArrowheads="1"/>
          </p:cNvSpPr>
          <p:nvPr/>
        </p:nvSpPr>
        <p:spPr bwMode="auto">
          <a:xfrm>
            <a:off x="481445" y="2668744"/>
            <a:ext cx="3240360" cy="2992503"/>
          </a:xfrm>
          <a:prstGeom prst="rect">
            <a:avLst/>
          </a:prstGeom>
          <a:noFill/>
          <a:ln w="9525" algn="ctr">
            <a:noFill/>
            <a:miter lim="800000"/>
            <a:headEnd/>
            <a:tailEnd/>
          </a:ln>
        </p:spPr>
        <p:txBody>
          <a:bodyPr anchor="ctr"/>
          <a:lstStyle/>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María Elisa León</a:t>
            </a: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Presidenta (Médico)</a:t>
            </a:r>
          </a:p>
          <a:p>
            <a:pPr fontAlgn="auto">
              <a:spcBef>
                <a:spcPts val="0"/>
              </a:spcBef>
              <a:spcAft>
                <a:spcPts val="0"/>
              </a:spcAft>
              <a:defRPr/>
            </a:pPr>
            <a:endParaRPr lang="es-CL" sz="1400" b="1" kern="0" dirty="0" smtClean="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Leonardo Aguirre  </a:t>
            </a:r>
            <a:endParaRPr lang="es-CL" sz="1400" b="1" kern="0" dirty="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Secretario Ejecutivo (Metodólogo)</a:t>
            </a:r>
          </a:p>
          <a:p>
            <a:pPr algn="ctr" fontAlgn="auto">
              <a:spcBef>
                <a:spcPts val="0"/>
              </a:spcBef>
              <a:spcAft>
                <a:spcPts val="0"/>
              </a:spcAft>
              <a:defRPr/>
            </a:pPr>
            <a:endParaRPr lang="es-CL" sz="1400" b="1" kern="0" dirty="0" smtClean="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Francisco León</a:t>
            </a:r>
            <a:endParaRPr lang="es-CL" sz="1400" b="1" kern="0" dirty="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Asesor en Ética (Filósofo)</a:t>
            </a:r>
          </a:p>
          <a:p>
            <a:pPr algn="ctr" fontAlgn="auto">
              <a:spcBef>
                <a:spcPts val="0"/>
              </a:spcBef>
              <a:spcAft>
                <a:spcPts val="0"/>
              </a:spcAft>
              <a:defRPr/>
            </a:pPr>
            <a:endParaRPr lang="es-CL" sz="1400" b="1" dirty="0">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a:solidFill>
                  <a:srgbClr val="82B000"/>
                </a:solidFill>
                <a:latin typeface="Verdana" pitchFamily="34" charset="0"/>
                <a:ea typeface="Verdana" pitchFamily="34" charset="0"/>
                <a:cs typeface="Verdana" pitchFamily="34" charset="0"/>
              </a:rPr>
              <a:t>Sonia Lillo Sarno</a:t>
            </a: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Monitora de Estudios Clínicos (Matrona)</a:t>
            </a:r>
          </a:p>
        </p:txBody>
      </p:sp>
      <p:sp>
        <p:nvSpPr>
          <p:cNvPr id="2" name="1 Rectángulo"/>
          <p:cNvSpPr/>
          <p:nvPr/>
        </p:nvSpPr>
        <p:spPr>
          <a:xfrm>
            <a:off x="567310" y="1485534"/>
            <a:ext cx="7704856" cy="781240"/>
          </a:xfrm>
          <a:prstGeom prst="rect">
            <a:avLst/>
          </a:prstGeom>
        </p:spPr>
        <p:txBody>
          <a:bodyPr wrap="square">
            <a:spAutoFit/>
          </a:bodyPr>
          <a:lstStyle/>
          <a:p>
            <a:pPr marL="285750" indent="-285750" fontAlgn="auto">
              <a:lnSpc>
                <a:spcPct val="150000"/>
              </a:lnSpc>
              <a:spcBef>
                <a:spcPts val="0"/>
              </a:spcBef>
              <a:spcAft>
                <a:spcPts val="0"/>
              </a:spcAft>
              <a:buClr>
                <a:srgbClr val="669900"/>
              </a:buClr>
              <a:buFont typeface="Wingdings" charset="2"/>
              <a:buChar char="v"/>
              <a:defRPr/>
            </a:pPr>
            <a:r>
              <a:rPr lang="es-ES" sz="1600" dirty="0" smtClean="0">
                <a:latin typeface="Verdana" pitchFamily="34" charset="0"/>
                <a:ea typeface="Verdana" pitchFamily="34" charset="0"/>
                <a:cs typeface="Verdana" pitchFamily="34" charset="0"/>
              </a:rPr>
              <a:t>01 </a:t>
            </a:r>
            <a:r>
              <a:rPr lang="es-ES" sz="1600" dirty="0">
                <a:latin typeface="Verdana" pitchFamily="34" charset="0"/>
                <a:ea typeface="Verdana" pitchFamily="34" charset="0"/>
                <a:cs typeface="Verdana" pitchFamily="34" charset="0"/>
              </a:rPr>
              <a:t>de Junio </a:t>
            </a:r>
            <a:r>
              <a:rPr lang="es-ES" sz="1600" dirty="0" smtClean="0">
                <a:latin typeface="Verdana" pitchFamily="34" charset="0"/>
                <a:ea typeface="Verdana" pitchFamily="34" charset="0"/>
                <a:cs typeface="Verdana" pitchFamily="34" charset="0"/>
              </a:rPr>
              <a:t>2012 </a:t>
            </a:r>
            <a:r>
              <a:rPr lang="es-ES" sz="1600" dirty="0">
                <a:latin typeface="Verdana" pitchFamily="34" charset="0"/>
                <a:ea typeface="Verdana" pitchFamily="34" charset="0"/>
                <a:cs typeface="Verdana" pitchFamily="34" charset="0"/>
              </a:rPr>
              <a:t>se constituye </a:t>
            </a:r>
            <a:r>
              <a:rPr lang="es-ES" sz="1600" dirty="0" smtClean="0">
                <a:latin typeface="Verdana" pitchFamily="34" charset="0"/>
                <a:ea typeface="Verdana" pitchFamily="34" charset="0"/>
                <a:cs typeface="Verdana" pitchFamily="34" charset="0"/>
              </a:rPr>
              <a:t>Comité </a:t>
            </a:r>
            <a:r>
              <a:rPr lang="es-ES" sz="1600" dirty="0">
                <a:latin typeface="Verdana" pitchFamily="34" charset="0"/>
                <a:ea typeface="Verdana" pitchFamily="34" charset="0"/>
                <a:cs typeface="Verdana" pitchFamily="34" charset="0"/>
              </a:rPr>
              <a:t>de Ética </a:t>
            </a:r>
            <a:r>
              <a:rPr lang="es-ES" sz="1600" dirty="0" smtClean="0">
                <a:latin typeface="Verdana" pitchFamily="34" charset="0"/>
                <a:ea typeface="Verdana" pitchFamily="34" charset="0"/>
                <a:cs typeface="Verdana" pitchFamily="34" charset="0"/>
              </a:rPr>
              <a:t>Científico</a:t>
            </a:r>
          </a:p>
          <a:p>
            <a:pPr marL="285750" indent="-285750" fontAlgn="auto">
              <a:lnSpc>
                <a:spcPct val="150000"/>
              </a:lnSpc>
              <a:spcBef>
                <a:spcPts val="0"/>
              </a:spcBef>
              <a:spcAft>
                <a:spcPts val="0"/>
              </a:spcAft>
              <a:buClr>
                <a:srgbClr val="669900"/>
              </a:buClr>
              <a:buFont typeface="Wingdings" charset="2"/>
              <a:buChar char="v"/>
              <a:defRPr/>
            </a:pPr>
            <a:r>
              <a:rPr lang="es-ES" sz="1600" dirty="0">
                <a:latin typeface="Verdana" pitchFamily="34" charset="0"/>
                <a:ea typeface="Verdana" pitchFamily="34" charset="0"/>
                <a:cs typeface="Verdana" pitchFamily="34" charset="0"/>
              </a:rPr>
              <a:t>R</a:t>
            </a:r>
            <a:r>
              <a:rPr lang="es-ES" sz="1600" dirty="0" smtClean="0">
                <a:latin typeface="Verdana" pitchFamily="34" charset="0"/>
                <a:ea typeface="Verdana" pitchFamily="34" charset="0"/>
                <a:cs typeface="Verdana" pitchFamily="34" charset="0"/>
              </a:rPr>
              <a:t>esolución </a:t>
            </a:r>
            <a:r>
              <a:rPr lang="es-ES" sz="1600" dirty="0">
                <a:latin typeface="Verdana" pitchFamily="34" charset="0"/>
                <a:ea typeface="Verdana" pitchFamily="34" charset="0"/>
                <a:cs typeface="Verdana" pitchFamily="34" charset="0"/>
              </a:rPr>
              <a:t>firmada </a:t>
            </a:r>
            <a:r>
              <a:rPr lang="es-ES" sz="1600" dirty="0" smtClean="0">
                <a:latin typeface="Verdana" pitchFamily="34" charset="0"/>
                <a:ea typeface="Verdana" pitchFamily="34" charset="0"/>
                <a:cs typeface="Verdana" pitchFamily="34" charset="0"/>
              </a:rPr>
              <a:t>por Gerente </a:t>
            </a:r>
            <a:r>
              <a:rPr lang="es-ES" sz="1600" dirty="0">
                <a:latin typeface="Verdana" pitchFamily="34" charset="0"/>
                <a:ea typeface="Verdana" pitchFamily="34" charset="0"/>
                <a:cs typeface="Verdana" pitchFamily="34" charset="0"/>
              </a:rPr>
              <a:t>General, Sr. Cristian Moraga Torres</a:t>
            </a:r>
          </a:p>
        </p:txBody>
      </p:sp>
      <p:sp>
        <p:nvSpPr>
          <p:cNvPr id="7" name="Rectangle 3"/>
          <p:cNvSpPr>
            <a:spLocks noChangeArrowheads="1"/>
          </p:cNvSpPr>
          <p:nvPr/>
        </p:nvSpPr>
        <p:spPr bwMode="auto">
          <a:xfrm>
            <a:off x="5739168" y="2740754"/>
            <a:ext cx="3016207" cy="2654765"/>
          </a:xfrm>
          <a:prstGeom prst="rect">
            <a:avLst/>
          </a:prstGeom>
          <a:noFill/>
          <a:ln w="9525" algn="ctr">
            <a:noFill/>
            <a:miter lim="800000"/>
            <a:headEnd/>
            <a:tailEnd/>
          </a:ln>
        </p:spPr>
        <p:txBody>
          <a:bodyPr anchor="ctr"/>
          <a:lstStyle/>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Giesela Schweizer</a:t>
            </a: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Integrante (Enfermera)</a:t>
            </a:r>
          </a:p>
          <a:p>
            <a:pPr fontAlgn="auto">
              <a:spcBef>
                <a:spcPts val="0"/>
              </a:spcBef>
              <a:spcAft>
                <a:spcPts val="0"/>
              </a:spcAft>
              <a:defRPr/>
            </a:pPr>
            <a:endParaRPr lang="es-CL" sz="1400" b="1" kern="0" dirty="0" smtClean="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Hans Wirth   </a:t>
            </a:r>
            <a:endParaRPr lang="es-CL" sz="1400" b="1" kern="0" dirty="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Integrante (Médico)</a:t>
            </a:r>
            <a:endParaRPr lang="es-CL" sz="1400" b="1" dirty="0">
              <a:latin typeface="Verdana" pitchFamily="34" charset="0"/>
              <a:ea typeface="Verdana" pitchFamily="34" charset="0"/>
              <a:cs typeface="Verdana" pitchFamily="34" charset="0"/>
            </a:endParaRPr>
          </a:p>
          <a:p>
            <a:pPr algn="ctr" fontAlgn="auto">
              <a:spcBef>
                <a:spcPts val="0"/>
              </a:spcBef>
              <a:spcAft>
                <a:spcPts val="0"/>
              </a:spcAft>
              <a:defRPr/>
            </a:pPr>
            <a:endParaRPr lang="es-CL" sz="1400" b="1" kern="0" dirty="0" smtClean="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Cecilia Castillo</a:t>
            </a:r>
            <a:endParaRPr lang="es-CL" sz="1400" b="1" kern="0" dirty="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Asesora Legal (Abogado)</a:t>
            </a:r>
          </a:p>
          <a:p>
            <a:pPr algn="ctr" fontAlgn="auto">
              <a:spcBef>
                <a:spcPts val="0"/>
              </a:spcBef>
              <a:spcAft>
                <a:spcPts val="0"/>
              </a:spcAft>
              <a:defRPr/>
            </a:pPr>
            <a:endParaRPr lang="es-CL" sz="1400" b="1" dirty="0">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Carolina Llobet</a:t>
            </a:r>
            <a:endParaRPr lang="es-CL" sz="1400" b="1" kern="0" dirty="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Integrante             (Asistente Social)</a:t>
            </a:r>
            <a:endParaRPr lang="es-CL" sz="1400" b="1" dirty="0">
              <a:latin typeface="Verdana" pitchFamily="34" charset="0"/>
              <a:ea typeface="Verdana" pitchFamily="34" charset="0"/>
              <a:cs typeface="Verdana" pitchFamily="34" charset="0"/>
            </a:endParaRPr>
          </a:p>
        </p:txBody>
      </p:sp>
      <p:sp>
        <p:nvSpPr>
          <p:cNvPr id="9" name="Rectangle 3"/>
          <p:cNvSpPr>
            <a:spLocks noChangeArrowheads="1"/>
          </p:cNvSpPr>
          <p:nvPr/>
        </p:nvSpPr>
        <p:spPr bwMode="auto">
          <a:xfrm>
            <a:off x="3702690" y="2923046"/>
            <a:ext cx="1954939" cy="1934686"/>
          </a:xfrm>
          <a:prstGeom prst="rect">
            <a:avLst/>
          </a:prstGeom>
          <a:noFill/>
          <a:ln w="9525" algn="ctr">
            <a:noFill/>
            <a:miter lim="800000"/>
            <a:headEnd/>
            <a:tailEnd/>
          </a:ln>
        </p:spPr>
        <p:txBody>
          <a:bodyPr anchor="ctr"/>
          <a:lstStyle/>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Katty Ahumada</a:t>
            </a: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Integrante (Bibliotecaria)</a:t>
            </a:r>
          </a:p>
          <a:p>
            <a:pPr fontAlgn="auto">
              <a:spcBef>
                <a:spcPts val="0"/>
              </a:spcBef>
              <a:spcAft>
                <a:spcPts val="0"/>
              </a:spcAft>
              <a:defRPr/>
            </a:pPr>
            <a:endParaRPr lang="es-CL" sz="1400" b="1" kern="0" dirty="0" smtClean="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Marlene Smith</a:t>
            </a:r>
            <a:endParaRPr lang="es-CL" sz="1400" b="1" kern="0" dirty="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Integrante (Kinesióloga)</a:t>
            </a:r>
          </a:p>
          <a:p>
            <a:pPr algn="ctr" fontAlgn="auto">
              <a:spcBef>
                <a:spcPts val="0"/>
              </a:spcBef>
              <a:spcAft>
                <a:spcPts val="0"/>
              </a:spcAft>
              <a:defRPr/>
            </a:pPr>
            <a:endParaRPr lang="es-CL" sz="1400" b="1" kern="0" dirty="0">
              <a:solidFill>
                <a:srgbClr val="82B00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16755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11 Rectángulo"/>
          <p:cNvSpPr>
            <a:spLocks noChangeArrowheads="1"/>
          </p:cNvSpPr>
          <p:nvPr/>
        </p:nvSpPr>
        <p:spPr bwMode="auto">
          <a:xfrm>
            <a:off x="2627784" y="764704"/>
            <a:ext cx="33178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ES" sz="2800" b="1" smtClean="0">
                <a:solidFill>
                  <a:srgbClr val="004C64"/>
                </a:solidFill>
                <a:latin typeface="Verdana" pitchFamily="34" charset="0"/>
              </a:rPr>
              <a:t>Leyes en Chile </a:t>
            </a:r>
            <a:endParaRPr lang="es-ES" sz="2800" b="1" dirty="0">
              <a:solidFill>
                <a:srgbClr val="004C64"/>
              </a:solidFill>
              <a:latin typeface="Verdana" pitchFamily="34" charset="0"/>
            </a:endParaRPr>
          </a:p>
        </p:txBody>
      </p:sp>
      <p:sp>
        <p:nvSpPr>
          <p:cNvPr id="2" name="1 Rectángulo"/>
          <p:cNvSpPr/>
          <p:nvPr/>
        </p:nvSpPr>
        <p:spPr>
          <a:xfrm>
            <a:off x="434294" y="1916832"/>
            <a:ext cx="7704856" cy="3416320"/>
          </a:xfrm>
          <a:prstGeom prst="rect">
            <a:avLst/>
          </a:prstGeom>
        </p:spPr>
        <p:txBody>
          <a:bodyPr wrap="square">
            <a:spAutoFit/>
          </a:bodyPr>
          <a:lstStyle/>
          <a:p>
            <a:pPr marL="285750" indent="-285750">
              <a:lnSpc>
                <a:spcPct val="150000"/>
              </a:lnSpc>
              <a:buClr>
                <a:srgbClr val="669900"/>
              </a:buClr>
              <a:buFont typeface="Wingdings" charset="2"/>
              <a:buChar char="v"/>
              <a:defRPr/>
            </a:pPr>
            <a:r>
              <a:rPr lang="es-ES" sz="1600" dirty="0" smtClean="0">
                <a:latin typeface="Verdana" pitchFamily="34" charset="0"/>
                <a:ea typeface="Verdana" pitchFamily="34" charset="0"/>
                <a:cs typeface="Verdana" pitchFamily="34" charset="0"/>
              </a:rPr>
              <a:t>Ley Nº 20.120 del 07/09/2006</a:t>
            </a:r>
          </a:p>
          <a:p>
            <a:pPr marL="742950" lvl="2" indent="-285750">
              <a:lnSpc>
                <a:spcPct val="150000"/>
              </a:lnSpc>
              <a:buClr>
                <a:srgbClr val="669900"/>
              </a:buClr>
              <a:buFont typeface="Wingdings" charset="2"/>
              <a:buChar char="v"/>
              <a:defRPr/>
            </a:pPr>
            <a:r>
              <a:rPr lang="es-ES" sz="1600" dirty="0">
                <a:latin typeface="Verdana" pitchFamily="34" charset="0"/>
                <a:ea typeface="Verdana" pitchFamily="34" charset="0"/>
                <a:cs typeface="Verdana" pitchFamily="34" charset="0"/>
              </a:rPr>
              <a:t>Investigación científica en el ser humano, su genoma, y prohíbe la clonación </a:t>
            </a:r>
            <a:r>
              <a:rPr lang="es-ES" sz="1600" dirty="0" smtClean="0">
                <a:latin typeface="Verdana" pitchFamily="34" charset="0"/>
                <a:ea typeface="Verdana" pitchFamily="34" charset="0"/>
                <a:cs typeface="Verdana" pitchFamily="34" charset="0"/>
              </a:rPr>
              <a:t>humana</a:t>
            </a:r>
          </a:p>
          <a:p>
            <a:pPr marL="742950" lvl="2" indent="-285750">
              <a:lnSpc>
                <a:spcPct val="150000"/>
              </a:lnSpc>
              <a:buClr>
                <a:srgbClr val="669900"/>
              </a:buClr>
              <a:buFont typeface="Wingdings" charset="2"/>
              <a:buChar char="v"/>
              <a:defRPr/>
            </a:pPr>
            <a:r>
              <a:rPr lang="es-ES" sz="1600" dirty="0" smtClean="0">
                <a:latin typeface="Verdana" pitchFamily="34" charset="0"/>
                <a:ea typeface="Verdana" pitchFamily="34" charset="0"/>
                <a:cs typeface="Verdana" pitchFamily="34" charset="0"/>
              </a:rPr>
              <a:t>21 artículos</a:t>
            </a:r>
          </a:p>
          <a:p>
            <a:pPr marL="285750" indent="-285750">
              <a:lnSpc>
                <a:spcPct val="150000"/>
              </a:lnSpc>
              <a:buClr>
                <a:srgbClr val="669900"/>
              </a:buClr>
              <a:buFont typeface="Wingdings" charset="2"/>
              <a:buChar char="v"/>
              <a:defRPr/>
            </a:pPr>
            <a:r>
              <a:rPr lang="es-ES" sz="1600" dirty="0" smtClean="0">
                <a:latin typeface="Verdana" pitchFamily="34" charset="0"/>
                <a:ea typeface="Verdana" pitchFamily="34" charset="0"/>
                <a:cs typeface="Verdana" pitchFamily="34" charset="0"/>
              </a:rPr>
              <a:t>Decreto 114: Reglamento de la Ley Nº 20.120 del 22/10/2010</a:t>
            </a:r>
          </a:p>
          <a:p>
            <a:pPr marL="742950" lvl="1" indent="-285750">
              <a:lnSpc>
                <a:spcPct val="150000"/>
              </a:lnSpc>
              <a:buClr>
                <a:srgbClr val="669900"/>
              </a:buClr>
              <a:buFont typeface="Wingdings" charset="2"/>
              <a:buChar char="v"/>
              <a:defRPr/>
            </a:pPr>
            <a:r>
              <a:rPr lang="es-ES" sz="1600" dirty="0" smtClean="0">
                <a:latin typeface="Verdana" pitchFamily="34" charset="0"/>
                <a:ea typeface="Verdana" pitchFamily="34" charset="0"/>
                <a:cs typeface="Verdana" pitchFamily="34" charset="0"/>
              </a:rPr>
              <a:t>Inicio vigencia 14/01/2013</a:t>
            </a:r>
          </a:p>
          <a:p>
            <a:pPr marL="285750" indent="-285750">
              <a:lnSpc>
                <a:spcPct val="150000"/>
              </a:lnSpc>
              <a:buClr>
                <a:srgbClr val="669900"/>
              </a:buClr>
              <a:buFont typeface="Wingdings" charset="2"/>
              <a:buChar char="v"/>
              <a:defRPr/>
            </a:pPr>
            <a:r>
              <a:rPr lang="es-ES" sz="1600" dirty="0" smtClean="0">
                <a:latin typeface="Verdana" pitchFamily="34" charset="0"/>
                <a:ea typeface="Verdana" pitchFamily="34" charset="0"/>
                <a:cs typeface="Verdana" pitchFamily="34" charset="0"/>
              </a:rPr>
              <a:t>Ley Nº 20.584 del 13/04/2012</a:t>
            </a:r>
          </a:p>
          <a:p>
            <a:pPr marL="742950" lvl="1" indent="-285750">
              <a:lnSpc>
                <a:spcPct val="150000"/>
              </a:lnSpc>
              <a:buClr>
                <a:srgbClr val="669900"/>
              </a:buClr>
              <a:buFont typeface="Wingdings" charset="2"/>
              <a:buChar char="v"/>
              <a:defRPr/>
            </a:pPr>
            <a:r>
              <a:rPr lang="es-ES" sz="1600" dirty="0" smtClean="0">
                <a:latin typeface="Verdana" pitchFamily="34" charset="0"/>
                <a:ea typeface="Verdana" pitchFamily="34" charset="0"/>
                <a:cs typeface="Verdana" pitchFamily="34" charset="0"/>
              </a:rPr>
              <a:t>Regula lo derechos y deberes que tienen las personas en relación con acciones vinculadas a su atención en salud</a:t>
            </a:r>
          </a:p>
        </p:txBody>
      </p:sp>
    </p:spTree>
    <p:extLst>
      <p:ext uri="{BB962C8B-B14F-4D97-AF65-F5344CB8AC3E}">
        <p14:creationId xmlns:p14="http://schemas.microsoft.com/office/powerpoint/2010/main" val="784094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1 Rectángulo"/>
          <p:cNvSpPr>
            <a:spLocks noChangeArrowheads="1"/>
          </p:cNvSpPr>
          <p:nvPr/>
        </p:nvSpPr>
        <p:spPr bwMode="auto">
          <a:xfrm>
            <a:off x="2051720" y="692696"/>
            <a:ext cx="46354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ES" sz="2800" b="1" dirty="0" smtClean="0">
                <a:solidFill>
                  <a:srgbClr val="004C64"/>
                </a:solidFill>
                <a:latin typeface="Verdana" pitchFamily="34" charset="0"/>
              </a:rPr>
              <a:t>Acreditación </a:t>
            </a:r>
            <a:r>
              <a:rPr lang="es-ES" sz="2800" b="1" dirty="0" err="1" smtClean="0">
                <a:solidFill>
                  <a:srgbClr val="004C64"/>
                </a:solidFill>
                <a:latin typeface="Verdana" pitchFamily="34" charset="0"/>
              </a:rPr>
              <a:t>MinSal</a:t>
            </a:r>
            <a:endParaRPr lang="es-ES" sz="2800" b="1" dirty="0" smtClean="0">
              <a:solidFill>
                <a:srgbClr val="004C64"/>
              </a:solidFill>
              <a:latin typeface="Verdana" pitchFamily="34" charset="0"/>
            </a:endParaRPr>
          </a:p>
        </p:txBody>
      </p:sp>
      <p:sp>
        <p:nvSpPr>
          <p:cNvPr id="4" name="3 Rectángulo"/>
          <p:cNvSpPr/>
          <p:nvPr/>
        </p:nvSpPr>
        <p:spPr>
          <a:xfrm>
            <a:off x="481009" y="2132856"/>
            <a:ext cx="7776864" cy="2677656"/>
          </a:xfrm>
          <a:prstGeom prst="rect">
            <a:avLst/>
          </a:prstGeom>
        </p:spPr>
        <p:txBody>
          <a:bodyPr wrap="square">
            <a:spAutoFit/>
          </a:bodyPr>
          <a:lstStyle/>
          <a:p>
            <a:pPr marL="342900" indent="-342900">
              <a:lnSpc>
                <a:spcPct val="150000"/>
              </a:lnSpc>
              <a:buClr>
                <a:srgbClr val="669900"/>
              </a:buClr>
              <a:buFont typeface="Wingdings" pitchFamily="2" charset="2"/>
              <a:buChar char="v"/>
            </a:pPr>
            <a:r>
              <a:rPr lang="es-CL" sz="1600" dirty="0">
                <a:latin typeface="Verdana" pitchFamily="34" charset="0"/>
                <a:ea typeface="Verdana" pitchFamily="34" charset="0"/>
                <a:cs typeface="Verdana" pitchFamily="34" charset="0"/>
              </a:rPr>
              <a:t>Mediante resolución exenta de la Seremi de Salud RM N° 4826 del </a:t>
            </a:r>
            <a:r>
              <a:rPr lang="es-CL" sz="1600" dirty="0" smtClean="0">
                <a:latin typeface="Verdana" pitchFamily="34" charset="0"/>
                <a:ea typeface="Verdana" pitchFamily="34" charset="0"/>
                <a:cs typeface="Verdana" pitchFamily="34" charset="0"/>
              </a:rPr>
              <a:t>03 </a:t>
            </a:r>
            <a:r>
              <a:rPr lang="es-CL" sz="1600" dirty="0">
                <a:latin typeface="Verdana" pitchFamily="34" charset="0"/>
                <a:ea typeface="Verdana" pitchFamily="34" charset="0"/>
                <a:cs typeface="Verdana" pitchFamily="34" charset="0"/>
              </a:rPr>
              <a:t>de Marzo </a:t>
            </a:r>
            <a:r>
              <a:rPr lang="es-CL" sz="1600" dirty="0" smtClean="0">
                <a:latin typeface="Verdana" pitchFamily="34" charset="0"/>
                <a:ea typeface="Verdana" pitchFamily="34" charset="0"/>
                <a:cs typeface="Verdana" pitchFamily="34" charset="0"/>
              </a:rPr>
              <a:t>2015</a:t>
            </a:r>
          </a:p>
          <a:p>
            <a:pPr marL="342900" indent="-342900">
              <a:lnSpc>
                <a:spcPct val="150000"/>
              </a:lnSpc>
              <a:buClr>
                <a:srgbClr val="669900"/>
              </a:buClr>
              <a:buFont typeface="Wingdings" pitchFamily="2" charset="2"/>
              <a:buChar char="v"/>
            </a:pPr>
            <a:r>
              <a:rPr lang="es-CL" sz="1600" dirty="0">
                <a:latin typeface="Verdana" pitchFamily="34" charset="0"/>
                <a:ea typeface="Verdana" pitchFamily="34" charset="0"/>
                <a:cs typeface="Verdana" pitchFamily="34" charset="0"/>
              </a:rPr>
              <a:t>D</a:t>
            </a:r>
            <a:r>
              <a:rPr lang="es-CL" sz="1600" dirty="0" smtClean="0">
                <a:latin typeface="Verdana" pitchFamily="34" charset="0"/>
                <a:ea typeface="Verdana" pitchFamily="34" charset="0"/>
                <a:cs typeface="Verdana" pitchFamily="34" charset="0"/>
              </a:rPr>
              <a:t>uración </a:t>
            </a:r>
            <a:r>
              <a:rPr lang="es-CL" sz="1600" dirty="0">
                <a:latin typeface="Verdana" pitchFamily="34" charset="0"/>
                <a:ea typeface="Verdana" pitchFamily="34" charset="0"/>
                <a:cs typeface="Verdana" pitchFamily="34" charset="0"/>
              </a:rPr>
              <a:t>de 3 </a:t>
            </a:r>
            <a:r>
              <a:rPr lang="es-CL" sz="1600" dirty="0" smtClean="0">
                <a:latin typeface="Verdana" pitchFamily="34" charset="0"/>
                <a:ea typeface="Verdana" pitchFamily="34" charset="0"/>
                <a:cs typeface="Verdana" pitchFamily="34" charset="0"/>
              </a:rPr>
              <a:t>años </a:t>
            </a:r>
            <a:endParaRPr lang="es-CL" sz="1600" dirty="0">
              <a:latin typeface="Verdana" pitchFamily="34" charset="0"/>
              <a:ea typeface="Verdana" pitchFamily="34" charset="0"/>
              <a:cs typeface="Verdana" pitchFamily="34" charset="0"/>
            </a:endParaRPr>
          </a:p>
          <a:p>
            <a:pPr marL="342900" indent="-342900">
              <a:lnSpc>
                <a:spcPct val="150000"/>
              </a:lnSpc>
              <a:buClr>
                <a:srgbClr val="669900"/>
              </a:buClr>
              <a:buFont typeface="Wingdings" pitchFamily="2" charset="2"/>
              <a:buChar char="v"/>
            </a:pPr>
            <a:r>
              <a:rPr lang="es-CL" sz="1600" dirty="0" smtClean="0">
                <a:latin typeface="Verdana" pitchFamily="34" charset="0"/>
                <a:ea typeface="Verdana" pitchFamily="34" charset="0"/>
                <a:cs typeface="Verdana" pitchFamily="34" charset="0"/>
              </a:rPr>
              <a:t>Se mejoraron estándares </a:t>
            </a:r>
            <a:r>
              <a:rPr lang="es-CL" sz="1600" dirty="0">
                <a:latin typeface="Verdana" pitchFamily="34" charset="0"/>
                <a:ea typeface="Verdana" pitchFamily="34" charset="0"/>
                <a:cs typeface="Verdana" pitchFamily="34" charset="0"/>
              </a:rPr>
              <a:t>de </a:t>
            </a:r>
            <a:r>
              <a:rPr lang="es-CL" sz="1600" dirty="0" smtClean="0">
                <a:latin typeface="Verdana" pitchFamily="34" charset="0"/>
                <a:ea typeface="Verdana" pitchFamily="34" charset="0"/>
                <a:cs typeface="Verdana" pitchFamily="34" charset="0"/>
              </a:rPr>
              <a:t>calidad</a:t>
            </a:r>
          </a:p>
          <a:p>
            <a:pPr marL="342900" indent="-342900">
              <a:lnSpc>
                <a:spcPct val="150000"/>
              </a:lnSpc>
              <a:buClr>
                <a:srgbClr val="669900"/>
              </a:buClr>
              <a:buFont typeface="Wingdings" pitchFamily="2" charset="2"/>
              <a:buChar char="v"/>
            </a:pPr>
            <a:r>
              <a:rPr lang="es-CL" sz="1600" dirty="0">
                <a:latin typeface="Verdana" pitchFamily="34" charset="0"/>
                <a:ea typeface="Verdana" pitchFamily="34" charset="0"/>
                <a:cs typeface="Verdana" pitchFamily="34" charset="0"/>
              </a:rPr>
              <a:t>F</a:t>
            </a:r>
            <a:r>
              <a:rPr lang="es-CL" sz="1600" dirty="0" smtClean="0">
                <a:latin typeface="Verdana" pitchFamily="34" charset="0"/>
                <a:ea typeface="Verdana" pitchFamily="34" charset="0"/>
                <a:cs typeface="Verdana" pitchFamily="34" charset="0"/>
              </a:rPr>
              <a:t>acultad </a:t>
            </a:r>
            <a:r>
              <a:rPr lang="es-CL" sz="1600" dirty="0">
                <a:latin typeface="Verdana" pitchFamily="34" charset="0"/>
                <a:ea typeface="Verdana" pitchFamily="34" charset="0"/>
                <a:cs typeface="Verdana" pitchFamily="34" charset="0"/>
              </a:rPr>
              <a:t>de evaluar cualquier proyecto de investigación de cualquier lugar de nuestro </a:t>
            </a:r>
            <a:r>
              <a:rPr lang="es-CL" sz="1600" dirty="0" smtClean="0">
                <a:latin typeface="Verdana" pitchFamily="34" charset="0"/>
                <a:ea typeface="Verdana" pitchFamily="34" charset="0"/>
                <a:cs typeface="Verdana" pitchFamily="34" charset="0"/>
              </a:rPr>
              <a:t>país</a:t>
            </a:r>
            <a:endParaRPr lang="es-CL" sz="1600" dirty="0">
              <a:latin typeface="Verdana" pitchFamily="34" charset="0"/>
              <a:ea typeface="Verdana" pitchFamily="34" charset="0"/>
              <a:cs typeface="Verdana" pitchFamily="34" charset="0"/>
            </a:endParaRPr>
          </a:p>
          <a:p>
            <a:pPr marL="342900" indent="-342900">
              <a:lnSpc>
                <a:spcPct val="150000"/>
              </a:lnSpc>
              <a:buClr>
                <a:srgbClr val="669900"/>
              </a:buClr>
              <a:buFont typeface="Wingdings" pitchFamily="2" charset="2"/>
              <a:buChar char="v"/>
            </a:pPr>
            <a:r>
              <a:rPr lang="es-CL" sz="1600" dirty="0">
                <a:latin typeface="Verdana" pitchFamily="34" charset="0"/>
                <a:ea typeface="Verdana" pitchFamily="34" charset="0"/>
                <a:cs typeface="Verdana" pitchFamily="34" charset="0"/>
              </a:rPr>
              <a:t>P</a:t>
            </a:r>
            <a:r>
              <a:rPr lang="es-CL" sz="1600" dirty="0" smtClean="0">
                <a:latin typeface="Verdana" pitchFamily="34" charset="0"/>
                <a:ea typeface="Verdana" pitchFamily="34" charset="0"/>
                <a:cs typeface="Verdana" pitchFamily="34" charset="0"/>
              </a:rPr>
              <a:t>rimer </a:t>
            </a:r>
            <a:r>
              <a:rPr lang="es-CL" sz="1600" dirty="0">
                <a:latin typeface="Verdana" pitchFamily="34" charset="0"/>
                <a:ea typeface="Verdana" pitchFamily="34" charset="0"/>
                <a:cs typeface="Verdana" pitchFamily="34" charset="0"/>
              </a:rPr>
              <a:t>comité de ética del sistema de </a:t>
            </a:r>
            <a:r>
              <a:rPr lang="es-CL" sz="1600" dirty="0" smtClean="0">
                <a:latin typeface="Verdana" pitchFamily="34" charset="0"/>
                <a:ea typeface="Verdana" pitchFamily="34" charset="0"/>
                <a:cs typeface="Verdana" pitchFamily="34" charset="0"/>
              </a:rPr>
              <a:t>mutualidades </a:t>
            </a:r>
            <a:r>
              <a:rPr lang="es-CL" sz="1600" dirty="0">
                <a:latin typeface="Verdana" pitchFamily="34" charset="0"/>
                <a:ea typeface="Verdana" pitchFamily="34" charset="0"/>
                <a:cs typeface="Verdana" pitchFamily="34" charset="0"/>
              </a:rPr>
              <a:t>acreditado</a:t>
            </a:r>
          </a:p>
        </p:txBody>
      </p:sp>
    </p:spTree>
    <p:extLst>
      <p:ext uri="{BB962C8B-B14F-4D97-AF65-F5344CB8AC3E}">
        <p14:creationId xmlns:p14="http://schemas.microsoft.com/office/powerpoint/2010/main" val="2668980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err="1" smtClean="0"/>
              <a:t>Minsal</a:t>
            </a:r>
            <a:r>
              <a:rPr lang="es-CL" dirty="0" smtClean="0"/>
              <a:t> y acreditación</a:t>
            </a:r>
            <a:endParaRPr lang="es-CL" dirty="0"/>
          </a:p>
        </p:txBody>
      </p:sp>
      <p:pic>
        <p:nvPicPr>
          <p:cNvPr id="4" name="Imagen 3"/>
          <p:cNvPicPr>
            <a:picLocks noChangeAspect="1"/>
          </p:cNvPicPr>
          <p:nvPr/>
        </p:nvPicPr>
        <p:blipFill rotWithShape="1">
          <a:blip r:embed="rId2"/>
          <a:srcRect t="4491" b="5680"/>
          <a:stretch/>
        </p:blipFill>
        <p:spPr>
          <a:xfrm>
            <a:off x="1403648" y="2060848"/>
            <a:ext cx="6843842" cy="3456384"/>
          </a:xfrm>
          <a:prstGeom prst="rect">
            <a:avLst/>
          </a:prstGeom>
        </p:spPr>
      </p:pic>
      <p:sp>
        <p:nvSpPr>
          <p:cNvPr id="5" name="Rectángulo 4"/>
          <p:cNvSpPr/>
          <p:nvPr/>
        </p:nvSpPr>
        <p:spPr>
          <a:xfrm>
            <a:off x="1547664" y="1314579"/>
            <a:ext cx="6699826" cy="461665"/>
          </a:xfrm>
          <a:prstGeom prst="rect">
            <a:avLst/>
          </a:prstGeom>
        </p:spPr>
        <p:txBody>
          <a:bodyPr wrap="square">
            <a:spAutoFit/>
          </a:bodyPr>
          <a:lstStyle/>
          <a:p>
            <a:pPr algn="ctr"/>
            <a:r>
              <a:rPr lang="es-CL" sz="2400" b="1" dirty="0"/>
              <a:t>http://ish.redsalud.gob.cl/?page_id=315</a:t>
            </a:r>
          </a:p>
        </p:txBody>
      </p:sp>
    </p:spTree>
    <p:extLst>
      <p:ext uri="{BB962C8B-B14F-4D97-AF65-F5344CB8AC3E}">
        <p14:creationId xmlns:p14="http://schemas.microsoft.com/office/powerpoint/2010/main" val="2555675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11 Rectángulo"/>
          <p:cNvSpPr>
            <a:spLocks noChangeArrowheads="1"/>
          </p:cNvSpPr>
          <p:nvPr/>
        </p:nvSpPr>
        <p:spPr bwMode="auto">
          <a:xfrm>
            <a:off x="3459930" y="692696"/>
            <a:ext cx="2098974"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ES" sz="2800" b="1" dirty="0" smtClean="0">
                <a:solidFill>
                  <a:srgbClr val="004C64"/>
                </a:solidFill>
                <a:latin typeface="Verdana" pitchFamily="34" charset="0"/>
              </a:rPr>
              <a:t>Objetivos</a:t>
            </a:r>
            <a:endParaRPr lang="es-ES" sz="2800" b="1" dirty="0">
              <a:solidFill>
                <a:srgbClr val="004C64"/>
              </a:solidFill>
              <a:latin typeface="Verdana" pitchFamily="34" charset="0"/>
            </a:endParaRPr>
          </a:p>
        </p:txBody>
      </p:sp>
      <p:sp>
        <p:nvSpPr>
          <p:cNvPr id="6" name="Rectangle 3"/>
          <p:cNvSpPr>
            <a:spLocks noChangeArrowheads="1"/>
          </p:cNvSpPr>
          <p:nvPr/>
        </p:nvSpPr>
        <p:spPr bwMode="auto">
          <a:xfrm>
            <a:off x="466628" y="1484784"/>
            <a:ext cx="8085578" cy="4176464"/>
          </a:xfrm>
          <a:prstGeom prst="rect">
            <a:avLst/>
          </a:prstGeom>
          <a:noFill/>
          <a:ln w="9525" algn="ctr">
            <a:noFill/>
            <a:miter lim="800000"/>
            <a:headEnd/>
            <a:tailEnd/>
          </a:ln>
        </p:spPr>
        <p:txBody>
          <a:bodyPr anchor="ctr"/>
          <a:lstStyle/>
          <a:p>
            <a:pPr algn="ctr" fontAlgn="auto">
              <a:lnSpc>
                <a:spcPct val="150000"/>
              </a:lnSpc>
              <a:spcBef>
                <a:spcPts val="0"/>
              </a:spcBef>
              <a:spcAft>
                <a:spcPts val="0"/>
              </a:spcAft>
              <a:defRPr/>
            </a:pPr>
            <a:endParaRPr lang="es-CL" sz="1600" dirty="0">
              <a:latin typeface="Verdana" pitchFamily="34" charset="0"/>
              <a:ea typeface="Verdana" pitchFamily="34" charset="0"/>
              <a:cs typeface="Verdana" pitchFamily="34" charset="0"/>
            </a:endParaRPr>
          </a:p>
          <a:p>
            <a:pPr marL="342900" indent="-342900" fontAlgn="auto">
              <a:lnSpc>
                <a:spcPct val="150000"/>
              </a:lnSpc>
              <a:spcBef>
                <a:spcPts val="0"/>
              </a:spcBef>
              <a:spcAft>
                <a:spcPts val="0"/>
              </a:spcAft>
              <a:buClr>
                <a:srgbClr val="669900"/>
              </a:buClr>
              <a:buFont typeface="Wingdings" charset="2"/>
              <a:buChar char="v"/>
              <a:defRPr/>
            </a:pPr>
            <a:r>
              <a:rPr lang="es-CL" sz="1600" u="sng" dirty="0">
                <a:latin typeface="Verdana" pitchFamily="34" charset="0"/>
                <a:ea typeface="Verdana" pitchFamily="34" charset="0"/>
                <a:cs typeface="Verdana" pitchFamily="34" charset="0"/>
              </a:rPr>
              <a:t>Evaluar</a:t>
            </a:r>
            <a:r>
              <a:rPr lang="es-CL" sz="1600" dirty="0">
                <a:latin typeface="Verdana" pitchFamily="34" charset="0"/>
                <a:ea typeface="Verdana" pitchFamily="34" charset="0"/>
                <a:cs typeface="Verdana" pitchFamily="34" charset="0"/>
              </a:rPr>
              <a:t> cualquier protocolo de investigación biomédica o </a:t>
            </a:r>
            <a:r>
              <a:rPr lang="es-CL" sz="1600" dirty="0" smtClean="0">
                <a:latin typeface="Verdana" pitchFamily="34" charset="0"/>
                <a:ea typeface="Verdana" pitchFamily="34" charset="0"/>
                <a:cs typeface="Verdana" pitchFamily="34" charset="0"/>
              </a:rPr>
              <a:t>psicosocial </a:t>
            </a:r>
            <a:r>
              <a:rPr lang="es-CL" sz="1600" dirty="0">
                <a:latin typeface="Verdana" pitchFamily="34" charset="0"/>
                <a:ea typeface="Verdana" pitchFamily="34" charset="0"/>
                <a:cs typeface="Verdana" pitchFamily="34" charset="0"/>
              </a:rPr>
              <a:t>a ejecutarse en </a:t>
            </a:r>
            <a:r>
              <a:rPr lang="es-CL" sz="1600" dirty="0" smtClean="0">
                <a:latin typeface="Verdana" pitchFamily="34" charset="0"/>
                <a:ea typeface="Verdana" pitchFamily="34" charset="0"/>
                <a:cs typeface="Verdana" pitchFamily="34" charset="0"/>
              </a:rPr>
              <a:t>Mutual</a:t>
            </a:r>
          </a:p>
          <a:p>
            <a:pPr marL="342900" indent="-342900" fontAlgn="auto">
              <a:lnSpc>
                <a:spcPct val="150000"/>
              </a:lnSpc>
              <a:spcBef>
                <a:spcPts val="0"/>
              </a:spcBef>
              <a:spcAft>
                <a:spcPts val="0"/>
              </a:spcAft>
              <a:buClr>
                <a:srgbClr val="669900"/>
              </a:buClr>
              <a:buFont typeface="Wingdings" charset="2"/>
              <a:buChar char="v"/>
              <a:defRPr/>
            </a:pPr>
            <a:r>
              <a:rPr lang="es-CL" sz="1600" u="sng" dirty="0" smtClean="0">
                <a:latin typeface="Verdana" pitchFamily="34" charset="0"/>
                <a:ea typeface="Verdana" pitchFamily="34" charset="0"/>
                <a:cs typeface="Verdana" pitchFamily="34" charset="0"/>
              </a:rPr>
              <a:t>Supervisar</a:t>
            </a:r>
            <a:r>
              <a:rPr lang="es-CL" sz="1600" dirty="0" smtClean="0">
                <a:latin typeface="Verdana" pitchFamily="34" charset="0"/>
                <a:ea typeface="Verdana" pitchFamily="34" charset="0"/>
                <a:cs typeface="Verdana" pitchFamily="34" charset="0"/>
              </a:rPr>
              <a:t> </a:t>
            </a:r>
            <a:r>
              <a:rPr lang="es-CL" sz="1600" dirty="0">
                <a:latin typeface="Verdana" pitchFamily="34" charset="0"/>
                <a:ea typeface="Verdana" pitchFamily="34" charset="0"/>
                <a:cs typeface="Verdana" pitchFamily="34" charset="0"/>
              </a:rPr>
              <a:t>y </a:t>
            </a:r>
            <a:r>
              <a:rPr lang="es-CL" sz="1600" u="sng" dirty="0">
                <a:latin typeface="Verdana" pitchFamily="34" charset="0"/>
                <a:ea typeface="Verdana" pitchFamily="34" charset="0"/>
                <a:cs typeface="Verdana" pitchFamily="34" charset="0"/>
              </a:rPr>
              <a:t>monitorear</a:t>
            </a:r>
            <a:r>
              <a:rPr lang="es-CL" sz="1600" dirty="0">
                <a:latin typeface="Verdana" pitchFamily="34" charset="0"/>
                <a:ea typeface="Verdana" pitchFamily="34" charset="0"/>
                <a:cs typeface="Verdana" pitchFamily="34" charset="0"/>
              </a:rPr>
              <a:t> el desarrollo de los proyectos de investigación en </a:t>
            </a:r>
            <a:r>
              <a:rPr lang="es-CL" sz="1600" dirty="0" smtClean="0">
                <a:latin typeface="Verdana" pitchFamily="34" charset="0"/>
                <a:ea typeface="Verdana" pitchFamily="34" charset="0"/>
                <a:cs typeface="Verdana" pitchFamily="34" charset="0"/>
              </a:rPr>
              <a:t>curso </a:t>
            </a:r>
          </a:p>
          <a:p>
            <a:pPr marL="342900" indent="-342900" fontAlgn="auto">
              <a:lnSpc>
                <a:spcPct val="150000"/>
              </a:lnSpc>
              <a:spcBef>
                <a:spcPts val="0"/>
              </a:spcBef>
              <a:spcAft>
                <a:spcPts val="0"/>
              </a:spcAft>
              <a:buClr>
                <a:srgbClr val="669900"/>
              </a:buClr>
              <a:buFont typeface="Wingdings" charset="2"/>
              <a:buChar char="v"/>
              <a:defRPr/>
            </a:pPr>
            <a:r>
              <a:rPr lang="es-CL" sz="1600" dirty="0" smtClean="0">
                <a:latin typeface="Verdana" pitchFamily="34" charset="0"/>
                <a:ea typeface="Verdana" pitchFamily="34" charset="0"/>
                <a:cs typeface="Verdana" pitchFamily="34" charset="0"/>
              </a:rPr>
              <a:t>Suspender </a:t>
            </a:r>
            <a:r>
              <a:rPr lang="es-CL" sz="1600" dirty="0">
                <a:latin typeface="Verdana" pitchFamily="34" charset="0"/>
                <a:ea typeface="Verdana" pitchFamily="34" charset="0"/>
                <a:cs typeface="Verdana" pitchFamily="34" charset="0"/>
              </a:rPr>
              <a:t>y/o dar por finalizada toda investigación biomédica o </a:t>
            </a:r>
            <a:r>
              <a:rPr lang="es-CL" sz="1600" dirty="0" smtClean="0">
                <a:latin typeface="Verdana" pitchFamily="34" charset="0"/>
                <a:ea typeface="Verdana" pitchFamily="34" charset="0"/>
                <a:cs typeface="Verdana" pitchFamily="34" charset="0"/>
              </a:rPr>
              <a:t>psicosocial que, involucrando </a:t>
            </a:r>
            <a:r>
              <a:rPr lang="es-CL" sz="1600" dirty="0">
                <a:latin typeface="Verdana" pitchFamily="34" charset="0"/>
                <a:ea typeface="Verdana" pitchFamily="34" charset="0"/>
                <a:cs typeface="Verdana" pitchFamily="34" charset="0"/>
              </a:rPr>
              <a:t>seres humanos o información obtenida de estos, </a:t>
            </a:r>
            <a:r>
              <a:rPr lang="es-CL" sz="1600" dirty="0" smtClean="0">
                <a:latin typeface="Verdana" pitchFamily="34" charset="0"/>
                <a:ea typeface="Verdana" pitchFamily="34" charset="0"/>
                <a:cs typeface="Verdana" pitchFamily="34" charset="0"/>
              </a:rPr>
              <a:t>presente </a:t>
            </a:r>
            <a:r>
              <a:rPr lang="es-CL" sz="1600" u="sng" dirty="0" smtClean="0">
                <a:latin typeface="Verdana" pitchFamily="34" charset="0"/>
                <a:ea typeface="Verdana" pitchFamily="34" charset="0"/>
                <a:cs typeface="Verdana" pitchFamily="34" charset="0"/>
              </a:rPr>
              <a:t>irregularidades</a:t>
            </a:r>
            <a:endParaRPr lang="es-CL" sz="1600" u="sng" dirty="0">
              <a:latin typeface="Verdana" pitchFamily="34" charset="0"/>
              <a:ea typeface="Verdana" pitchFamily="34" charset="0"/>
              <a:cs typeface="Verdana" pitchFamily="34" charset="0"/>
            </a:endParaRPr>
          </a:p>
          <a:p>
            <a:pPr marL="342900" indent="-342900" fontAlgn="auto">
              <a:lnSpc>
                <a:spcPct val="150000"/>
              </a:lnSpc>
              <a:spcBef>
                <a:spcPts val="0"/>
              </a:spcBef>
              <a:spcAft>
                <a:spcPts val="0"/>
              </a:spcAft>
              <a:buClr>
                <a:srgbClr val="669900"/>
              </a:buClr>
              <a:buFont typeface="Wingdings" charset="2"/>
              <a:buChar char="v"/>
              <a:defRPr/>
            </a:pPr>
            <a:r>
              <a:rPr lang="es-CL" sz="1600" u="sng" dirty="0" smtClean="0">
                <a:latin typeface="Verdana" pitchFamily="34" charset="0"/>
                <a:ea typeface="Verdana" pitchFamily="34" charset="0"/>
                <a:cs typeface="Verdana" pitchFamily="34" charset="0"/>
              </a:rPr>
              <a:t>Asesorar</a:t>
            </a:r>
            <a:r>
              <a:rPr lang="es-CL" sz="1600" dirty="0" smtClean="0">
                <a:latin typeface="Verdana" pitchFamily="34" charset="0"/>
                <a:ea typeface="Verdana" pitchFamily="34" charset="0"/>
                <a:cs typeface="Verdana" pitchFamily="34" charset="0"/>
              </a:rPr>
              <a:t> </a:t>
            </a:r>
            <a:r>
              <a:rPr lang="es-CL" sz="1600" dirty="0">
                <a:latin typeface="Verdana" pitchFamily="34" charset="0"/>
                <a:ea typeface="Verdana" pitchFamily="34" charset="0"/>
                <a:cs typeface="Verdana" pitchFamily="34" charset="0"/>
              </a:rPr>
              <a:t>a profesionales de Mutual en aspectos éticos de Investigación </a:t>
            </a:r>
            <a:r>
              <a:rPr lang="es-CL" sz="1600" dirty="0" smtClean="0">
                <a:latin typeface="Verdana" pitchFamily="34" charset="0"/>
                <a:ea typeface="Verdana" pitchFamily="34" charset="0"/>
                <a:cs typeface="Verdana" pitchFamily="34" charset="0"/>
              </a:rPr>
              <a:t>biomédica</a:t>
            </a:r>
            <a:endParaRPr lang="es-CL" sz="1600" dirty="0">
              <a:latin typeface="Verdana" pitchFamily="34" charset="0"/>
              <a:ea typeface="Verdana" pitchFamily="34" charset="0"/>
              <a:cs typeface="Verdana" pitchFamily="34" charset="0"/>
            </a:endParaRPr>
          </a:p>
          <a:p>
            <a:pPr marL="342900" indent="-342900" fontAlgn="auto">
              <a:lnSpc>
                <a:spcPct val="150000"/>
              </a:lnSpc>
              <a:spcBef>
                <a:spcPts val="0"/>
              </a:spcBef>
              <a:spcAft>
                <a:spcPts val="0"/>
              </a:spcAft>
              <a:buClr>
                <a:srgbClr val="669900"/>
              </a:buClr>
              <a:buFont typeface="Wingdings" charset="2"/>
              <a:buChar char="v"/>
              <a:defRPr/>
            </a:pPr>
            <a:r>
              <a:rPr lang="es-CL" sz="1600" u="sng" dirty="0" smtClean="0">
                <a:latin typeface="Verdana" pitchFamily="34" charset="0"/>
                <a:ea typeface="Verdana" pitchFamily="34" charset="0"/>
                <a:cs typeface="Verdana" pitchFamily="34" charset="0"/>
              </a:rPr>
              <a:t>Promover</a:t>
            </a:r>
            <a:r>
              <a:rPr lang="es-CL" sz="1600" dirty="0" smtClean="0">
                <a:latin typeface="Verdana" pitchFamily="34" charset="0"/>
                <a:ea typeface="Verdana" pitchFamily="34" charset="0"/>
                <a:cs typeface="Verdana" pitchFamily="34" charset="0"/>
              </a:rPr>
              <a:t> </a:t>
            </a:r>
            <a:r>
              <a:rPr lang="es-CL" sz="1600" dirty="0">
                <a:latin typeface="Verdana" pitchFamily="34" charset="0"/>
                <a:ea typeface="Verdana" pitchFamily="34" charset="0"/>
                <a:cs typeface="Verdana" pitchFamily="34" charset="0"/>
              </a:rPr>
              <a:t>la discusión, difusión y estudio de temas relacionados con la ética en </a:t>
            </a:r>
            <a:r>
              <a:rPr lang="es-CL" sz="1600" dirty="0" smtClean="0">
                <a:latin typeface="Verdana" pitchFamily="34" charset="0"/>
                <a:ea typeface="Verdana" pitchFamily="34" charset="0"/>
                <a:cs typeface="Verdana" pitchFamily="34" charset="0"/>
              </a:rPr>
              <a:t>investigación</a:t>
            </a:r>
            <a:endParaRPr lang="es-CL" sz="1600" dirty="0">
              <a:latin typeface="Verdana" pitchFamily="34" charset="0"/>
              <a:ea typeface="Verdana" pitchFamily="34" charset="0"/>
              <a:cs typeface="Verdana" pitchFamily="34" charset="0"/>
            </a:endParaRPr>
          </a:p>
          <a:p>
            <a:pPr fontAlgn="auto">
              <a:lnSpc>
                <a:spcPct val="150000"/>
              </a:lnSpc>
              <a:spcBef>
                <a:spcPts val="0"/>
              </a:spcBef>
              <a:spcAft>
                <a:spcPts val="0"/>
              </a:spcAft>
              <a:defRPr/>
            </a:pPr>
            <a:endParaRPr lang="es-ES"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240587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Rectángulo"/>
          <p:cNvSpPr>
            <a:spLocks noChangeArrowheads="1"/>
          </p:cNvSpPr>
          <p:nvPr/>
        </p:nvSpPr>
        <p:spPr bwMode="auto">
          <a:xfrm>
            <a:off x="2022837" y="585168"/>
            <a:ext cx="34421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ES" sz="2800" b="1" dirty="0" smtClean="0">
                <a:solidFill>
                  <a:srgbClr val="004C64"/>
                </a:solidFill>
                <a:latin typeface="Verdana" pitchFamily="34" charset="0"/>
              </a:rPr>
              <a:t>Funcionamiento</a:t>
            </a:r>
            <a:endParaRPr lang="es-ES" sz="2800" b="1" dirty="0">
              <a:solidFill>
                <a:srgbClr val="004C64"/>
              </a:solidFill>
              <a:latin typeface="Verdana" pitchFamily="34" charset="0"/>
            </a:endParaRPr>
          </a:p>
        </p:txBody>
      </p:sp>
      <p:sp>
        <p:nvSpPr>
          <p:cNvPr id="3" name="Rectangle 3"/>
          <p:cNvSpPr>
            <a:spLocks noChangeArrowheads="1"/>
          </p:cNvSpPr>
          <p:nvPr/>
        </p:nvSpPr>
        <p:spPr bwMode="auto">
          <a:xfrm>
            <a:off x="395535" y="1268760"/>
            <a:ext cx="6696744" cy="1224136"/>
          </a:xfrm>
          <a:prstGeom prst="rect">
            <a:avLst/>
          </a:prstGeom>
          <a:noFill/>
          <a:ln w="9525" algn="ctr">
            <a:noFill/>
            <a:miter lim="800000"/>
            <a:headEnd/>
            <a:tailEnd/>
          </a:ln>
        </p:spPr>
        <p:txBody>
          <a:bodyPr anchor="ctr"/>
          <a:lstStyle/>
          <a:p>
            <a:pPr marL="285750" indent="-285750" fontAlgn="auto">
              <a:spcBef>
                <a:spcPts val="0"/>
              </a:spcBef>
              <a:spcAft>
                <a:spcPts val="0"/>
              </a:spcAft>
              <a:buClr>
                <a:srgbClr val="669900"/>
              </a:buClr>
              <a:buFont typeface="Wingdings" charset="2"/>
              <a:buChar char="v"/>
              <a:defRPr/>
            </a:pPr>
            <a:r>
              <a:rPr lang="es-CL" sz="1600" dirty="0" smtClean="0">
                <a:latin typeface="Verdana" pitchFamily="34" charset="0"/>
                <a:ea typeface="Verdana" pitchFamily="34" charset="0"/>
                <a:cs typeface="Verdana" pitchFamily="34" charset="0"/>
              </a:rPr>
              <a:t>El CEC sesiona de manera mensual, los segundos viernes de cada mes y el quorum mínimo para sesionar es de la mitad más uno de sus integrantes</a:t>
            </a:r>
            <a:endParaRPr lang="es-ES" sz="1600" dirty="0">
              <a:latin typeface="Verdana" pitchFamily="34" charset="0"/>
              <a:ea typeface="Verdana" pitchFamily="34" charset="0"/>
              <a:cs typeface="Verdana" pitchFamily="34" charset="0"/>
            </a:endParaRPr>
          </a:p>
        </p:txBody>
      </p:sp>
      <p:sp>
        <p:nvSpPr>
          <p:cNvPr id="7" name="Rectangle 3"/>
          <p:cNvSpPr>
            <a:spLocks noChangeArrowheads="1"/>
          </p:cNvSpPr>
          <p:nvPr/>
        </p:nvSpPr>
        <p:spPr bwMode="auto">
          <a:xfrm>
            <a:off x="251520" y="3185223"/>
            <a:ext cx="3747471" cy="1456662"/>
          </a:xfrm>
          <a:prstGeom prst="rect">
            <a:avLst/>
          </a:prstGeom>
          <a:noFill/>
          <a:ln w="9525" algn="ctr">
            <a:noFill/>
            <a:miter lim="800000"/>
            <a:headEnd/>
            <a:tailEnd/>
          </a:ln>
        </p:spPr>
        <p:txBody>
          <a:bodyPr anchor="ctr"/>
          <a:lstStyle/>
          <a:p>
            <a:pPr algn="ctr" fontAlgn="auto">
              <a:spcBef>
                <a:spcPts val="0"/>
              </a:spcBef>
              <a:spcAft>
                <a:spcPts val="0"/>
              </a:spcAft>
              <a:defRPr/>
            </a:pPr>
            <a:r>
              <a:rPr lang="es-CL" sz="2800" smtClean="0">
                <a:latin typeface="Verdana" pitchFamily="34" charset="0"/>
                <a:ea typeface="Verdana" pitchFamily="34" charset="0"/>
                <a:cs typeface="Verdana" pitchFamily="34" charset="0"/>
              </a:rPr>
              <a:t>Página Web Oficial</a:t>
            </a:r>
          </a:p>
          <a:p>
            <a:pPr algn="ctr" fontAlgn="auto">
              <a:spcBef>
                <a:spcPts val="0"/>
              </a:spcBef>
              <a:spcAft>
                <a:spcPts val="0"/>
              </a:spcAft>
              <a:defRPr/>
            </a:pPr>
            <a:r>
              <a:rPr lang="es-CL" sz="2800" smtClean="0">
                <a:latin typeface="Verdana" pitchFamily="34" charset="0"/>
                <a:ea typeface="Verdana" pitchFamily="34" charset="0"/>
                <a:cs typeface="Verdana" pitchFamily="34" charset="0"/>
                <a:hlinkClick r:id="rId2"/>
              </a:rPr>
              <a:t>www.cecmutual.cl</a:t>
            </a:r>
            <a:endParaRPr lang="es-CL" sz="2800" smtClean="0">
              <a:latin typeface="Verdana" pitchFamily="34" charset="0"/>
              <a:ea typeface="Verdana" pitchFamily="34" charset="0"/>
              <a:cs typeface="Verdana" pitchFamily="34" charset="0"/>
            </a:endParaRPr>
          </a:p>
          <a:p>
            <a:pPr algn="ctr" fontAlgn="auto">
              <a:spcBef>
                <a:spcPts val="0"/>
              </a:spcBef>
              <a:spcAft>
                <a:spcPts val="0"/>
              </a:spcAft>
              <a:defRPr/>
            </a:pPr>
            <a:endParaRPr lang="es-ES" sz="1600" dirty="0">
              <a:latin typeface="Verdana" pitchFamily="34" charset="0"/>
              <a:ea typeface="Verdana" pitchFamily="34" charset="0"/>
              <a:cs typeface="Verdana"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9062"/>
          <a:stretch/>
        </p:blipFill>
        <p:spPr bwMode="auto">
          <a:xfrm>
            <a:off x="4139951" y="2365382"/>
            <a:ext cx="4680519" cy="3096345"/>
          </a:xfrm>
          <a:prstGeom prst="rect">
            <a:avLst/>
          </a:prstGeom>
          <a:noFill/>
          <a:ln>
            <a:noFill/>
          </a:ln>
          <a:effectLst>
            <a:outerShdw dist="35921" dir="2700000" algn="ctr" rotWithShape="0">
              <a:schemeClr val="bg2"/>
            </a:outerShdw>
            <a:softEdge rad="254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8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1000"/>
                                        <p:tgtEl>
                                          <p:spTgt spid="1026"/>
                                        </p:tgtEl>
                                      </p:cBhvr>
                                    </p:animEffect>
                                    <p:anim calcmode="lin" valueType="num">
                                      <p:cBhvr>
                                        <p:cTn id="13" dur="1000" fill="hold"/>
                                        <p:tgtEl>
                                          <p:spTgt spid="1026"/>
                                        </p:tgtEl>
                                        <p:attrNameLst>
                                          <p:attrName>ppt_x</p:attrName>
                                        </p:attrNameLst>
                                      </p:cBhvr>
                                      <p:tavLst>
                                        <p:tav tm="0">
                                          <p:val>
                                            <p:strVal val="#ppt_x"/>
                                          </p:val>
                                        </p:tav>
                                        <p:tav tm="100000">
                                          <p:val>
                                            <p:strVal val="#ppt_x"/>
                                          </p:val>
                                        </p:tav>
                                      </p:tavLst>
                                    </p:anim>
                                    <p:anim calcmode="lin" valueType="num">
                                      <p:cBhvr>
                                        <p:cTn id="14"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1 Rectángulo"/>
          <p:cNvSpPr>
            <a:spLocks noChangeArrowheads="1"/>
          </p:cNvSpPr>
          <p:nvPr/>
        </p:nvSpPr>
        <p:spPr bwMode="auto">
          <a:xfrm>
            <a:off x="1835696" y="548680"/>
            <a:ext cx="495794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ES" sz="2800" b="1" dirty="0" smtClean="0">
                <a:solidFill>
                  <a:srgbClr val="004C64"/>
                </a:solidFill>
                <a:latin typeface="Verdana" pitchFamily="34" charset="0"/>
              </a:rPr>
              <a:t>Evaluación de proyectos</a:t>
            </a:r>
            <a:endParaRPr lang="es-ES" sz="2800" b="1" dirty="0">
              <a:solidFill>
                <a:srgbClr val="004C64"/>
              </a:solidFill>
              <a:latin typeface="Verdana" pitchFamily="34" charset="0"/>
            </a:endParaRPr>
          </a:p>
        </p:txBody>
      </p:sp>
      <p:sp>
        <p:nvSpPr>
          <p:cNvPr id="5" name="3 Rectángulo"/>
          <p:cNvSpPr/>
          <p:nvPr/>
        </p:nvSpPr>
        <p:spPr>
          <a:xfrm>
            <a:off x="755576" y="1844824"/>
            <a:ext cx="7776864" cy="3539430"/>
          </a:xfrm>
          <a:prstGeom prst="rect">
            <a:avLst/>
          </a:prstGeom>
        </p:spPr>
        <p:txBody>
          <a:bodyPr wrap="square">
            <a:spAutoFit/>
          </a:bodyPr>
          <a:lstStyle/>
          <a:p>
            <a:pPr marL="342900" indent="-342900">
              <a:lnSpc>
                <a:spcPct val="200000"/>
              </a:lnSpc>
              <a:buClr>
                <a:srgbClr val="669900"/>
              </a:buClr>
              <a:buFont typeface="Wingdings" pitchFamily="2" charset="2"/>
              <a:buChar char="v"/>
            </a:pPr>
            <a:r>
              <a:rPr lang="es-CL" sz="1600" dirty="0" smtClean="0">
                <a:latin typeface="Verdana" pitchFamily="34" charset="0"/>
                <a:ea typeface="Verdana" pitchFamily="34" charset="0"/>
                <a:cs typeface="Verdana" pitchFamily="34" charset="0"/>
              </a:rPr>
              <a:t>Calidad de la investigación/metodología adecuada</a:t>
            </a:r>
          </a:p>
          <a:p>
            <a:pPr marL="342900" indent="-342900">
              <a:lnSpc>
                <a:spcPct val="200000"/>
              </a:lnSpc>
              <a:buClr>
                <a:srgbClr val="669900"/>
              </a:buClr>
              <a:buFont typeface="Wingdings" pitchFamily="2" charset="2"/>
              <a:buChar char="v"/>
            </a:pPr>
            <a:r>
              <a:rPr lang="es-CL" sz="1600" dirty="0" smtClean="0">
                <a:latin typeface="Verdana" pitchFamily="34" charset="0"/>
                <a:ea typeface="Verdana" pitchFamily="34" charset="0"/>
                <a:cs typeface="Verdana" pitchFamily="34" charset="0"/>
              </a:rPr>
              <a:t>Conflictos éticos en relación a sujetos de experimentación</a:t>
            </a:r>
          </a:p>
          <a:p>
            <a:pPr marL="342900" indent="-342900">
              <a:lnSpc>
                <a:spcPct val="200000"/>
              </a:lnSpc>
              <a:buClr>
                <a:srgbClr val="669900"/>
              </a:buClr>
              <a:buFont typeface="Wingdings" pitchFamily="2" charset="2"/>
              <a:buChar char="v"/>
            </a:pPr>
            <a:r>
              <a:rPr lang="es-CL" sz="1600" dirty="0" smtClean="0">
                <a:latin typeface="Verdana" pitchFamily="34" charset="0"/>
                <a:ea typeface="Verdana" pitchFamily="34" charset="0"/>
                <a:cs typeface="Verdana" pitchFamily="34" charset="0"/>
              </a:rPr>
              <a:t>Consentimiento informado correcto</a:t>
            </a:r>
          </a:p>
          <a:p>
            <a:pPr marL="342900" indent="-342900">
              <a:lnSpc>
                <a:spcPct val="200000"/>
              </a:lnSpc>
              <a:buClr>
                <a:srgbClr val="669900"/>
              </a:buClr>
              <a:buFont typeface="Wingdings" pitchFamily="2" charset="2"/>
              <a:buChar char="v"/>
            </a:pPr>
            <a:r>
              <a:rPr lang="es-CL" sz="1600" dirty="0" smtClean="0">
                <a:latin typeface="Verdana" pitchFamily="34" charset="0"/>
                <a:ea typeface="Verdana" pitchFamily="34" charset="0"/>
                <a:cs typeface="Verdana" pitchFamily="34" charset="0"/>
              </a:rPr>
              <a:t>Sanción</a:t>
            </a:r>
          </a:p>
          <a:p>
            <a:pPr marL="800100" lvl="1" indent="-342900">
              <a:lnSpc>
                <a:spcPct val="200000"/>
              </a:lnSpc>
              <a:buClr>
                <a:srgbClr val="669900"/>
              </a:buClr>
              <a:buFont typeface="Wingdings" pitchFamily="2" charset="2"/>
              <a:buChar char="v"/>
            </a:pPr>
            <a:r>
              <a:rPr lang="es-CL" sz="1600" dirty="0" smtClean="0">
                <a:latin typeface="Verdana" pitchFamily="34" charset="0"/>
                <a:ea typeface="Verdana" pitchFamily="34" charset="0"/>
                <a:cs typeface="Verdana" pitchFamily="34" charset="0"/>
              </a:rPr>
              <a:t>Aprobado</a:t>
            </a:r>
          </a:p>
          <a:p>
            <a:pPr marL="800100" lvl="1" indent="-342900">
              <a:lnSpc>
                <a:spcPct val="200000"/>
              </a:lnSpc>
              <a:buClr>
                <a:srgbClr val="669900"/>
              </a:buClr>
              <a:buFont typeface="Wingdings" pitchFamily="2" charset="2"/>
              <a:buChar char="v"/>
            </a:pPr>
            <a:r>
              <a:rPr lang="es-CL" sz="1600" dirty="0" smtClean="0">
                <a:latin typeface="Verdana" pitchFamily="34" charset="0"/>
                <a:ea typeface="Verdana" pitchFamily="34" charset="0"/>
                <a:cs typeface="Verdana" pitchFamily="34" charset="0"/>
              </a:rPr>
              <a:t>Pendiente de aprobación</a:t>
            </a:r>
          </a:p>
          <a:p>
            <a:pPr marL="800100" lvl="1" indent="-342900">
              <a:lnSpc>
                <a:spcPct val="200000"/>
              </a:lnSpc>
              <a:buClr>
                <a:srgbClr val="669900"/>
              </a:buClr>
              <a:buFont typeface="Wingdings" pitchFamily="2" charset="2"/>
              <a:buChar char="v"/>
            </a:pPr>
            <a:r>
              <a:rPr lang="es-CL" sz="1600" dirty="0" smtClean="0">
                <a:latin typeface="Verdana" pitchFamily="34" charset="0"/>
                <a:ea typeface="Verdana" pitchFamily="34" charset="0"/>
                <a:cs typeface="Verdana" pitchFamily="34" charset="0"/>
              </a:rPr>
              <a:t>Rechazado (sugerencia y apoyo para volver a presentarlo)</a:t>
            </a:r>
            <a:endParaRPr lang="es-CL"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7809600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1524</TotalTime>
  <Words>845</Words>
  <Application>Microsoft Office PowerPoint</Application>
  <PresentationFormat>Presentación en pantalla (4:3)</PresentationFormat>
  <Paragraphs>122</Paragraphs>
  <Slides>14</Slides>
  <Notes>6</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ＭＳ Ｐゴシック</vt:lpstr>
      <vt:lpstr>Arial</vt:lpstr>
      <vt:lpstr>Calibri</vt:lpstr>
      <vt:lpstr>Times</vt:lpstr>
      <vt:lpstr>Verdana</vt:lpstr>
      <vt:lpstr>Wingdings</vt:lpstr>
      <vt:lpstr>Tema de Office</vt:lpstr>
      <vt:lpstr>Presentación de PowerPoint</vt:lpstr>
      <vt:lpstr>Presentación de PowerPoint</vt:lpstr>
      <vt:lpstr>Presentación de PowerPoint</vt:lpstr>
      <vt:lpstr>Presentación de PowerPoint</vt:lpstr>
      <vt:lpstr>Presentación de PowerPoint</vt:lpstr>
      <vt:lpstr>Minsal y acreditación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Mutual de Seguridad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Marta Martinez</dc:creator>
  <cp:lastModifiedBy>Leonardo Aguirre A</cp:lastModifiedBy>
  <cp:revision>41</cp:revision>
  <dcterms:created xsi:type="dcterms:W3CDTF">2014-11-11T19:53:48Z</dcterms:created>
  <dcterms:modified xsi:type="dcterms:W3CDTF">2016-11-23T13:21:57Z</dcterms:modified>
</cp:coreProperties>
</file>