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9" r:id="rId3"/>
    <p:sldId id="261" r:id="rId4"/>
    <p:sldId id="262" r:id="rId5"/>
    <p:sldId id="263" r:id="rId6"/>
    <p:sldId id="264" r:id="rId7"/>
    <p:sldId id="269" r:id="rId8"/>
    <p:sldId id="270" r:id="rId9"/>
    <p:sldId id="272"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A1182E-FEBF-4525-8C38-5293A749029F}" type="datetimeFigureOut">
              <a:rPr lang="es-CL" smtClean="0"/>
              <a:t>30/11/2015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B28A15-1332-40EB-AA1B-35B703A79B96}" type="slidenum">
              <a:rPr lang="es-CL" smtClean="0"/>
              <a:t>‹Nº›</a:t>
            </a:fld>
            <a:endParaRPr lang="es-CL"/>
          </a:p>
        </p:txBody>
      </p:sp>
    </p:spTree>
    <p:extLst>
      <p:ext uri="{BB962C8B-B14F-4D97-AF65-F5344CB8AC3E}">
        <p14:creationId xmlns:p14="http://schemas.microsoft.com/office/powerpoint/2010/main" val="3051973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490" eaLnBrk="0" hangingPunct="0">
              <a:defRPr sz="2300">
                <a:solidFill>
                  <a:schemeClr val="tx1"/>
                </a:solidFill>
                <a:latin typeface="Arial" charset="0"/>
                <a:ea typeface="ＭＳ Ｐゴシック" pitchFamily="34" charset="-128"/>
              </a:defRPr>
            </a:lvl1pPr>
            <a:lvl2pPr marL="724599" indent="-278692" defTabSz="913490" eaLnBrk="0" hangingPunct="0">
              <a:defRPr sz="2300">
                <a:solidFill>
                  <a:schemeClr val="tx1"/>
                </a:solidFill>
                <a:latin typeface="Arial" charset="0"/>
                <a:ea typeface="ＭＳ Ｐゴシック" pitchFamily="34" charset="-128"/>
              </a:defRPr>
            </a:lvl2pPr>
            <a:lvl3pPr marL="1114768" indent="-222954" defTabSz="913490" eaLnBrk="0" hangingPunct="0">
              <a:defRPr sz="2300">
                <a:solidFill>
                  <a:schemeClr val="tx1"/>
                </a:solidFill>
                <a:latin typeface="Arial" charset="0"/>
                <a:ea typeface="ＭＳ Ｐゴシック" pitchFamily="34" charset="-128"/>
              </a:defRPr>
            </a:lvl3pPr>
            <a:lvl4pPr marL="1560675" indent="-222954" defTabSz="913490" eaLnBrk="0" hangingPunct="0">
              <a:defRPr sz="2300">
                <a:solidFill>
                  <a:schemeClr val="tx1"/>
                </a:solidFill>
                <a:latin typeface="Arial" charset="0"/>
                <a:ea typeface="ＭＳ Ｐゴシック" pitchFamily="34" charset="-128"/>
              </a:defRPr>
            </a:lvl4pPr>
            <a:lvl5pPr marL="2006582" indent="-222954" defTabSz="913490" eaLnBrk="0" hangingPunct="0">
              <a:defRPr sz="2300">
                <a:solidFill>
                  <a:schemeClr val="tx1"/>
                </a:solidFill>
                <a:latin typeface="Arial" charset="0"/>
                <a:ea typeface="ＭＳ Ｐゴシック" pitchFamily="34" charset="-128"/>
              </a:defRPr>
            </a:lvl5pPr>
            <a:lvl6pPr marL="2452489" indent="-222954" defTabSz="913490" eaLnBrk="0" fontAlgn="base" hangingPunct="0">
              <a:spcBef>
                <a:spcPct val="0"/>
              </a:spcBef>
              <a:spcAft>
                <a:spcPct val="0"/>
              </a:spcAft>
              <a:defRPr sz="2300">
                <a:solidFill>
                  <a:schemeClr val="tx1"/>
                </a:solidFill>
                <a:latin typeface="Arial" charset="0"/>
                <a:ea typeface="ＭＳ Ｐゴシック" pitchFamily="34" charset="-128"/>
              </a:defRPr>
            </a:lvl6pPr>
            <a:lvl7pPr marL="2898397" indent="-222954" defTabSz="913490" eaLnBrk="0" fontAlgn="base" hangingPunct="0">
              <a:spcBef>
                <a:spcPct val="0"/>
              </a:spcBef>
              <a:spcAft>
                <a:spcPct val="0"/>
              </a:spcAft>
              <a:defRPr sz="2300">
                <a:solidFill>
                  <a:schemeClr val="tx1"/>
                </a:solidFill>
                <a:latin typeface="Arial" charset="0"/>
                <a:ea typeface="ＭＳ Ｐゴシック" pitchFamily="34" charset="-128"/>
              </a:defRPr>
            </a:lvl7pPr>
            <a:lvl8pPr marL="3344304" indent="-222954" defTabSz="913490" eaLnBrk="0" fontAlgn="base" hangingPunct="0">
              <a:spcBef>
                <a:spcPct val="0"/>
              </a:spcBef>
              <a:spcAft>
                <a:spcPct val="0"/>
              </a:spcAft>
              <a:defRPr sz="2300">
                <a:solidFill>
                  <a:schemeClr val="tx1"/>
                </a:solidFill>
                <a:latin typeface="Arial" charset="0"/>
                <a:ea typeface="ＭＳ Ｐゴシック" pitchFamily="34" charset="-128"/>
              </a:defRPr>
            </a:lvl8pPr>
            <a:lvl9pPr marL="3790211" indent="-222954" defTabSz="913490" eaLnBrk="0" fontAlgn="base" hangingPunct="0">
              <a:spcBef>
                <a:spcPct val="0"/>
              </a:spcBef>
              <a:spcAft>
                <a:spcPct val="0"/>
              </a:spcAft>
              <a:defRPr sz="2300">
                <a:solidFill>
                  <a:schemeClr val="tx1"/>
                </a:solidFill>
                <a:latin typeface="Arial" charset="0"/>
                <a:ea typeface="ＭＳ Ｐゴシック" pitchFamily="34" charset="-128"/>
              </a:defRPr>
            </a:lvl9pPr>
          </a:lstStyle>
          <a:p>
            <a:fld id="{19B16699-9644-41C9-8252-A124A446685A}" type="slidenum">
              <a:rPr lang="es-ES" sz="1200">
                <a:latin typeface="Times" pitchFamily="18" charset="0"/>
              </a:rPr>
              <a:pPr/>
              <a:t>1</a:t>
            </a:fld>
            <a:endParaRPr lang="es-ES" sz="1200">
              <a:latin typeface="Times"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5579" y="8686723"/>
            <a:ext cx="2972421" cy="457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0" rIns="91422" bIns="45710" anchor="b"/>
          <a:lstStyle>
            <a:lvl1pPr defTabSz="958850" eaLnBrk="0" hangingPunct="0">
              <a:defRPr sz="2400">
                <a:solidFill>
                  <a:schemeClr val="tx1"/>
                </a:solidFill>
                <a:latin typeface="Arial" charset="0"/>
                <a:ea typeface="ＭＳ Ｐゴシック" pitchFamily="34" charset="-128"/>
              </a:defRPr>
            </a:lvl1pPr>
            <a:lvl2pPr marL="742950" indent="-285750" defTabSz="958850" eaLnBrk="0" hangingPunct="0">
              <a:defRPr sz="2400">
                <a:solidFill>
                  <a:schemeClr val="tx1"/>
                </a:solidFill>
                <a:latin typeface="Arial" charset="0"/>
                <a:ea typeface="ＭＳ Ｐゴシック" pitchFamily="34" charset="-128"/>
              </a:defRPr>
            </a:lvl2pPr>
            <a:lvl3pPr marL="1143000" indent="-228600" defTabSz="958850" eaLnBrk="0" hangingPunct="0">
              <a:defRPr sz="2400">
                <a:solidFill>
                  <a:schemeClr val="tx1"/>
                </a:solidFill>
                <a:latin typeface="Arial" charset="0"/>
                <a:ea typeface="ＭＳ Ｐゴシック" pitchFamily="34" charset="-128"/>
              </a:defRPr>
            </a:lvl3pPr>
            <a:lvl4pPr marL="1600200" indent="-228600" defTabSz="958850" eaLnBrk="0" hangingPunct="0">
              <a:defRPr sz="2400">
                <a:solidFill>
                  <a:schemeClr val="tx1"/>
                </a:solidFill>
                <a:latin typeface="Arial" charset="0"/>
                <a:ea typeface="ＭＳ Ｐゴシック" pitchFamily="34" charset="-128"/>
              </a:defRPr>
            </a:lvl4pPr>
            <a:lvl5pPr marL="2057400" indent="-228600" defTabSz="958850" eaLnBrk="0" hangingPunct="0">
              <a:defRPr sz="2400">
                <a:solidFill>
                  <a:schemeClr val="tx1"/>
                </a:solidFill>
                <a:latin typeface="Arial" charset="0"/>
                <a:ea typeface="ＭＳ Ｐゴシック" pitchFamily="34" charset="-128"/>
              </a:defRPr>
            </a:lvl5pPr>
            <a:lvl6pPr marL="25146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fld id="{DB624167-9437-4EA7-A0CE-80FF8F9CB54B}" type="slidenum">
              <a:rPr lang="es-ES" sz="1200">
                <a:solidFill>
                  <a:srgbClr val="000000"/>
                </a:solidFill>
                <a:latin typeface="Times" pitchFamily="18" charset="0"/>
              </a:rPr>
              <a:pPr algn="r"/>
              <a:t>2</a:t>
            </a:fld>
            <a:endParaRPr lang="es-ES" sz="1200">
              <a:solidFill>
                <a:srgbClr val="000000"/>
              </a:solidFill>
              <a:latin typeface="Times"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s-CL" smtClean="0"/>
              <a:t>Mensajes:</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lvl="1">
              <a:spcBef>
                <a:spcPct val="0"/>
              </a:spcBef>
            </a:pPr>
            <a:r>
              <a:rPr lang="es-CL" smtClean="0"/>
              <a:t>Es probable que algunos de ustedes ya hayan escuchado de esta situación.</a:t>
            </a:r>
            <a:endParaRPr lang="es-ES_tradnl" smtClean="0"/>
          </a:p>
          <a:p>
            <a:pPr>
              <a:spcBef>
                <a:spcPct val="0"/>
              </a:spcBef>
            </a:pPr>
            <a:r>
              <a:rPr lang="es-CL" smtClean="0"/>
              <a:t> </a:t>
            </a:r>
            <a:endParaRPr lang="es-ES_tradnl" smtClean="0"/>
          </a:p>
          <a:p>
            <a:pPr lvl="1">
              <a:spcBef>
                <a:spcPct val="0"/>
              </a:spcBef>
            </a:pPr>
            <a:r>
              <a:rPr lang="es-CL" smtClean="0"/>
              <a:t>Hace cerca de un año, un colaborador que llevaba poco tiempo en Mutual, sufrió una discapacidad que lo imposibilitaba para seguir desarrollando las tareas propias de su trabajo.</a:t>
            </a:r>
            <a:endParaRPr lang="es-ES_tradnl" smtClean="0"/>
          </a:p>
          <a:p>
            <a:pPr>
              <a:spcBef>
                <a:spcPct val="0"/>
              </a:spcBef>
            </a:pPr>
            <a:r>
              <a:rPr lang="es-CL" smtClean="0"/>
              <a:t> </a:t>
            </a:r>
            <a:endParaRPr lang="es-ES_tradnl" smtClean="0"/>
          </a:p>
          <a:p>
            <a:pPr lvl="1">
              <a:spcBef>
                <a:spcPct val="0"/>
              </a:spcBef>
            </a:pPr>
            <a:r>
              <a:rPr lang="es-CL" smtClean="0"/>
              <a:t>Considerando que no podía seguir trabajando, se le propuso una salida de mutuo acuerdo que contemplaba todo lo que la ley exige desde el punto de vista de las necesidades de la empresa.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lvl="1">
              <a:spcBef>
                <a:spcPct val="0"/>
              </a:spcBef>
            </a:pPr>
            <a:r>
              <a:rPr lang="es-CL" smtClean="0"/>
              <a:t>Sin embargo cometimos el error de no abordar su situación como lo hacemos normalmente con nuestros colaboradores y nuestros pensionados. Esto quiere decir apoyarlo en términos de su reinserción apoyo sicológico, etc.</a:t>
            </a:r>
            <a:endParaRPr lang="es-ES_tradnl" smtClean="0"/>
          </a:p>
          <a:p>
            <a:pPr>
              <a:spcBef>
                <a:spcPct val="0"/>
              </a:spcBef>
            </a:pPr>
            <a:r>
              <a:rPr lang="es-CL" smtClean="0"/>
              <a:t> </a:t>
            </a:r>
            <a:endParaRPr lang="es-ES_tradnl" smtClean="0"/>
          </a:p>
          <a:p>
            <a:pPr lvl="1">
              <a:spcBef>
                <a:spcPct val="0"/>
              </a:spcBef>
            </a:pPr>
            <a:r>
              <a:rPr lang="es-CL" smtClean="0"/>
              <a:t>Como aprendizaje, nivel corporativo la empresa está trabajando en cambiar algunos procesos para que no se den situaciones de este tipo nuevamente.</a:t>
            </a:r>
            <a:endParaRPr lang="es-ES_tradnl" smtClean="0"/>
          </a:p>
          <a:p>
            <a:pPr>
              <a:spcBef>
                <a:spcPct val="0"/>
              </a:spcBef>
            </a:pPr>
            <a:r>
              <a:rPr lang="es-CL" smtClean="0"/>
              <a:t> </a:t>
            </a:r>
            <a:endParaRPr lang="es-ES_tradnl" smtClean="0"/>
          </a:p>
          <a:p>
            <a:pPr lvl="1">
              <a:spcBef>
                <a:spcPct val="0"/>
              </a:spcBef>
            </a:pPr>
            <a:r>
              <a:rPr lang="es-CL" smtClean="0"/>
              <a:t>También se trabaja en la mejor forma de acercarse al trabajador para apoyarlo en cuanto a sus necesidades. </a:t>
            </a:r>
            <a:endParaRPr lang="es-ES_tradnl" smtClean="0"/>
          </a:p>
          <a:p>
            <a:pPr>
              <a:spcBef>
                <a:spcPct val="0"/>
              </a:spcBef>
            </a:pPr>
            <a:r>
              <a:rPr lang="es-CL" smtClean="0"/>
              <a:t> </a:t>
            </a:r>
            <a:endParaRPr lang="es-ES_tradnl" smtClean="0"/>
          </a:p>
          <a:p>
            <a:pPr lvl="1">
              <a:spcBef>
                <a:spcPct val="0"/>
              </a:spcBef>
            </a:pPr>
            <a:r>
              <a:rPr lang="es-CL" smtClean="0"/>
              <a:t>Les transmito esto porque es importante que como empresa saquemos aprendizaje de la situación, ya que es primera vez que nos ocurre un caso como este  y no nos puede volver a suceder. De hecho en los próximos días verán que publicaremos los Procedimientos de Tutela de Derechos Fundamentales del Trabajo en nuestra Agencia.</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5579" y="8686723"/>
            <a:ext cx="2972421" cy="457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0" rIns="91422" bIns="45710" anchor="b"/>
          <a:lstStyle>
            <a:lvl1pPr defTabSz="958850" eaLnBrk="0" hangingPunct="0">
              <a:defRPr sz="2400">
                <a:solidFill>
                  <a:schemeClr val="tx1"/>
                </a:solidFill>
                <a:latin typeface="Arial" charset="0"/>
                <a:ea typeface="ＭＳ Ｐゴシック" pitchFamily="34" charset="-128"/>
              </a:defRPr>
            </a:lvl1pPr>
            <a:lvl2pPr marL="742950" indent="-285750" defTabSz="958850" eaLnBrk="0" hangingPunct="0">
              <a:defRPr sz="2400">
                <a:solidFill>
                  <a:schemeClr val="tx1"/>
                </a:solidFill>
                <a:latin typeface="Arial" charset="0"/>
                <a:ea typeface="ＭＳ Ｐゴシック" pitchFamily="34" charset="-128"/>
              </a:defRPr>
            </a:lvl2pPr>
            <a:lvl3pPr marL="1143000" indent="-228600" defTabSz="958850" eaLnBrk="0" hangingPunct="0">
              <a:defRPr sz="2400">
                <a:solidFill>
                  <a:schemeClr val="tx1"/>
                </a:solidFill>
                <a:latin typeface="Arial" charset="0"/>
                <a:ea typeface="ＭＳ Ｐゴシック" pitchFamily="34" charset="-128"/>
              </a:defRPr>
            </a:lvl3pPr>
            <a:lvl4pPr marL="1600200" indent="-228600" defTabSz="958850" eaLnBrk="0" hangingPunct="0">
              <a:defRPr sz="2400">
                <a:solidFill>
                  <a:schemeClr val="tx1"/>
                </a:solidFill>
                <a:latin typeface="Arial" charset="0"/>
                <a:ea typeface="ＭＳ Ｐゴシック" pitchFamily="34" charset="-128"/>
              </a:defRPr>
            </a:lvl4pPr>
            <a:lvl5pPr marL="2057400" indent="-228600" defTabSz="958850" eaLnBrk="0" hangingPunct="0">
              <a:defRPr sz="2400">
                <a:solidFill>
                  <a:schemeClr val="tx1"/>
                </a:solidFill>
                <a:latin typeface="Arial" charset="0"/>
                <a:ea typeface="ＭＳ Ｐゴシック" pitchFamily="34" charset="-128"/>
              </a:defRPr>
            </a:lvl5pPr>
            <a:lvl6pPr marL="25146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95885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fld id="{DB624167-9437-4EA7-A0CE-80FF8F9CB54B}" type="slidenum">
              <a:rPr lang="es-ES" sz="1200">
                <a:solidFill>
                  <a:srgbClr val="000000"/>
                </a:solidFill>
                <a:latin typeface="Times" pitchFamily="18" charset="0"/>
              </a:rPr>
              <a:pPr algn="r"/>
              <a:t>3</a:t>
            </a:fld>
            <a:endParaRPr lang="es-ES" sz="1200">
              <a:solidFill>
                <a:srgbClr val="000000"/>
              </a:solidFill>
              <a:latin typeface="Times"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s-CL" smtClean="0"/>
              <a:t>Mensajes:</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lvl="1">
              <a:spcBef>
                <a:spcPct val="0"/>
              </a:spcBef>
            </a:pPr>
            <a:r>
              <a:rPr lang="es-CL" smtClean="0"/>
              <a:t>Es probable que algunos de ustedes ya hayan escuchado de esta situación.</a:t>
            </a:r>
            <a:endParaRPr lang="es-ES_tradnl" smtClean="0"/>
          </a:p>
          <a:p>
            <a:pPr>
              <a:spcBef>
                <a:spcPct val="0"/>
              </a:spcBef>
            </a:pPr>
            <a:r>
              <a:rPr lang="es-CL" smtClean="0"/>
              <a:t> </a:t>
            </a:r>
            <a:endParaRPr lang="es-ES_tradnl" smtClean="0"/>
          </a:p>
          <a:p>
            <a:pPr lvl="1">
              <a:spcBef>
                <a:spcPct val="0"/>
              </a:spcBef>
            </a:pPr>
            <a:r>
              <a:rPr lang="es-CL" smtClean="0"/>
              <a:t>Hace cerca de un año, un colaborador que llevaba poco tiempo en Mutual, sufrió una discapacidad que lo imposibilitaba para seguir desarrollando las tareas propias de su trabajo.</a:t>
            </a:r>
            <a:endParaRPr lang="es-ES_tradnl" smtClean="0"/>
          </a:p>
          <a:p>
            <a:pPr>
              <a:spcBef>
                <a:spcPct val="0"/>
              </a:spcBef>
            </a:pPr>
            <a:r>
              <a:rPr lang="es-CL" smtClean="0"/>
              <a:t> </a:t>
            </a:r>
            <a:endParaRPr lang="es-ES_tradnl" smtClean="0"/>
          </a:p>
          <a:p>
            <a:pPr lvl="1">
              <a:spcBef>
                <a:spcPct val="0"/>
              </a:spcBef>
            </a:pPr>
            <a:r>
              <a:rPr lang="es-CL" smtClean="0"/>
              <a:t>Considerando que no podía seguir trabajando, se le propuso una salida de mutuo acuerdo que contemplaba todo lo que la ley exige desde el punto de vista de las necesidades de la empresa.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lvl="1">
              <a:spcBef>
                <a:spcPct val="0"/>
              </a:spcBef>
            </a:pPr>
            <a:r>
              <a:rPr lang="es-CL" smtClean="0"/>
              <a:t>Sin embargo cometimos el error de no abordar su situación como lo hacemos normalmente con nuestros colaboradores y nuestros pensionados. Esto quiere decir apoyarlo en términos de su reinserción apoyo sicológico, etc.</a:t>
            </a:r>
            <a:endParaRPr lang="es-ES_tradnl" smtClean="0"/>
          </a:p>
          <a:p>
            <a:pPr>
              <a:spcBef>
                <a:spcPct val="0"/>
              </a:spcBef>
            </a:pPr>
            <a:r>
              <a:rPr lang="es-CL" smtClean="0"/>
              <a:t> </a:t>
            </a:r>
            <a:endParaRPr lang="es-ES_tradnl" smtClean="0"/>
          </a:p>
          <a:p>
            <a:pPr lvl="1">
              <a:spcBef>
                <a:spcPct val="0"/>
              </a:spcBef>
            </a:pPr>
            <a:r>
              <a:rPr lang="es-CL" smtClean="0"/>
              <a:t>Como aprendizaje, nivel corporativo la empresa está trabajando en cambiar algunos procesos para que no se den situaciones de este tipo nuevamente.</a:t>
            </a:r>
            <a:endParaRPr lang="es-ES_tradnl" smtClean="0"/>
          </a:p>
          <a:p>
            <a:pPr>
              <a:spcBef>
                <a:spcPct val="0"/>
              </a:spcBef>
            </a:pPr>
            <a:r>
              <a:rPr lang="es-CL" smtClean="0"/>
              <a:t> </a:t>
            </a:r>
            <a:endParaRPr lang="es-ES_tradnl" smtClean="0"/>
          </a:p>
          <a:p>
            <a:pPr lvl="1">
              <a:spcBef>
                <a:spcPct val="0"/>
              </a:spcBef>
            </a:pPr>
            <a:r>
              <a:rPr lang="es-CL" smtClean="0"/>
              <a:t>También se trabaja en la mejor forma de acercarse al trabajador para apoyarlo en cuanto a sus necesidades. </a:t>
            </a:r>
            <a:endParaRPr lang="es-ES_tradnl" smtClean="0"/>
          </a:p>
          <a:p>
            <a:pPr>
              <a:spcBef>
                <a:spcPct val="0"/>
              </a:spcBef>
            </a:pPr>
            <a:r>
              <a:rPr lang="es-CL" smtClean="0"/>
              <a:t> </a:t>
            </a:r>
            <a:endParaRPr lang="es-ES_tradnl" smtClean="0"/>
          </a:p>
          <a:p>
            <a:pPr lvl="1">
              <a:spcBef>
                <a:spcPct val="0"/>
              </a:spcBef>
            </a:pPr>
            <a:r>
              <a:rPr lang="es-CL" smtClean="0"/>
              <a:t>Les transmito esto porque es importante que como empresa saquemos aprendizaje de la situación, ya que es primera vez que nos ocurre un caso como este  y no nos puede volver a suceder. De hecho en los próximos días verán que publicaremos los Procedimientos de Tutela de Derechos Fundamentales del Trabajo en nuestra Agencia.</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r>
              <a:rPr lang="es-CL" smtClean="0"/>
              <a:t> </a:t>
            </a:r>
            <a:endParaRPr lang="es-ES_tradnl" smtClean="0"/>
          </a:p>
          <a:p>
            <a:pPr>
              <a:spcBef>
                <a:spcPct val="0"/>
              </a:spcBef>
            </a:pPr>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4347975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9450901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7086258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4420" r="9682" b="37228"/>
          <a:stretch/>
        </p:blipFill>
        <p:spPr bwMode="auto">
          <a:xfrm>
            <a:off x="30629" y="0"/>
            <a:ext cx="174102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96"/>
          <p:cNvSpPr>
            <a:spLocks noChangeArrowheads="1"/>
          </p:cNvSpPr>
          <p:nvPr/>
        </p:nvSpPr>
        <p:spPr bwMode="auto">
          <a:xfrm>
            <a:off x="1835150" y="3789363"/>
            <a:ext cx="6400800" cy="1512887"/>
          </a:xfrm>
          <a:prstGeom prst="rect">
            <a:avLst/>
          </a:prstGeom>
          <a:noFill/>
          <a:ln w="9525">
            <a:noFill/>
            <a:miter lim="800000"/>
            <a:headEnd/>
            <a:tailEnd/>
          </a:ln>
        </p:spPr>
        <p:txBody>
          <a:bodyPr/>
          <a:lstStyle/>
          <a:p>
            <a:pPr algn="r">
              <a:spcBef>
                <a:spcPct val="20000"/>
              </a:spcBef>
              <a:defRPr/>
            </a:pPr>
            <a:endParaRPr lang="es-ES" b="1" dirty="0">
              <a:solidFill>
                <a:schemeClr val="bg2"/>
              </a:solidFill>
              <a:latin typeface="Verdana" pitchFamily="34" charset="0"/>
            </a:endParaRPr>
          </a:p>
        </p:txBody>
      </p:sp>
      <p:sp>
        <p:nvSpPr>
          <p:cNvPr id="3" name="Rectangle 95"/>
          <p:cNvSpPr>
            <a:spLocks noChangeArrowheads="1"/>
          </p:cNvSpPr>
          <p:nvPr/>
        </p:nvSpPr>
        <p:spPr bwMode="auto">
          <a:xfrm>
            <a:off x="1771650" y="3789363"/>
            <a:ext cx="6400800" cy="1512887"/>
          </a:xfrm>
          <a:prstGeom prst="rect">
            <a:avLst/>
          </a:prstGeom>
          <a:noFill/>
          <a:ln w="9525">
            <a:noFill/>
            <a:miter lim="800000"/>
            <a:headEnd/>
            <a:tailEnd/>
          </a:ln>
        </p:spPr>
        <p:txBody>
          <a:bodyPr/>
          <a:lstStyle/>
          <a:p>
            <a:pPr algn="r">
              <a:spcBef>
                <a:spcPct val="20000"/>
              </a:spcBef>
              <a:defRPr/>
            </a:pPr>
            <a:endParaRPr lang="es-ES" b="1" dirty="0">
              <a:solidFill>
                <a:schemeClr val="bg2"/>
              </a:solidFill>
              <a:latin typeface="Verdana" pitchFamily="34" charset="0"/>
            </a:endParaRPr>
          </a:p>
        </p:txBody>
      </p:sp>
      <p:pic>
        <p:nvPicPr>
          <p:cNvPr id="8" name="7 Imagen"/>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96119" y="5589240"/>
            <a:ext cx="1165220" cy="1152128"/>
          </a:xfrm>
          <a:prstGeom prst="rect">
            <a:avLst/>
          </a:prstGeom>
        </p:spPr>
      </p:pic>
      <p:pic>
        <p:nvPicPr>
          <p:cNvPr id="2" name="1 Image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9017" y="404664"/>
            <a:ext cx="2691384" cy="1508760"/>
          </a:xfrm>
          <a:prstGeom prst="rect">
            <a:avLst/>
          </a:prstGeom>
        </p:spPr>
      </p:pic>
    </p:spTree>
    <p:extLst>
      <p:ext uri="{BB962C8B-B14F-4D97-AF65-F5344CB8AC3E}">
        <p14:creationId xmlns:p14="http://schemas.microsoft.com/office/powerpoint/2010/main" val="3688487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260648"/>
            <a:ext cx="2115320" cy="1185825"/>
          </a:xfrm>
          <a:prstGeom prst="rect">
            <a:avLst/>
          </a:prstGeom>
        </p:spPr>
      </p:pic>
      <p:pic>
        <p:nvPicPr>
          <p:cNvPr id="8"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62373" r="9682" b="37228"/>
          <a:stretch/>
        </p:blipFill>
        <p:spPr bwMode="auto">
          <a:xfrm rot="16200000">
            <a:off x="3963484" y="2071699"/>
            <a:ext cx="819236" cy="8376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457200" y="274638"/>
            <a:ext cx="8229600" cy="994122"/>
          </a:xfr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93710" y="1556792"/>
            <a:ext cx="8229600" cy="4525963"/>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L" dirty="0"/>
          </a:p>
        </p:txBody>
      </p:sp>
      <p:sp>
        <p:nvSpPr>
          <p:cNvPr id="4" name="3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4200207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1946875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8219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51519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210164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7083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304477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671BC8-A3CC-4D91-B9A1-F7FBFA39A259}" type="datetimeFigureOut">
              <a:rPr lang="es-CL" smtClean="0"/>
              <a:t>30/11/2015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C0DFB21-2947-4721-AD33-6DDB10FC22C2}" type="slidenum">
              <a:rPr lang="es-CL" smtClean="0"/>
              <a:t>‹Nº›</a:t>
            </a:fld>
            <a:endParaRPr lang="es-CL"/>
          </a:p>
        </p:txBody>
      </p:sp>
    </p:spTree>
    <p:extLst>
      <p:ext uri="{BB962C8B-B14F-4D97-AF65-F5344CB8AC3E}">
        <p14:creationId xmlns:p14="http://schemas.microsoft.com/office/powerpoint/2010/main" val="105400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71BC8-A3CC-4D91-B9A1-F7FBFA39A259}" type="datetimeFigureOut">
              <a:rPr lang="es-CL" smtClean="0"/>
              <a:t>30/11/2015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DFB21-2947-4721-AD33-6DDB10FC22C2}" type="slidenum">
              <a:rPr lang="es-CL" smtClean="0"/>
              <a:t>‹Nº›</a:t>
            </a:fld>
            <a:endParaRPr lang="es-CL"/>
          </a:p>
        </p:txBody>
      </p:sp>
    </p:spTree>
    <p:extLst>
      <p:ext uri="{BB962C8B-B14F-4D97-AF65-F5344CB8AC3E}">
        <p14:creationId xmlns:p14="http://schemas.microsoft.com/office/powerpoint/2010/main" val="286239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ecmutual.c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1"/>
          <p:cNvSpPr>
            <a:spLocks noChangeArrowheads="1"/>
          </p:cNvSpPr>
          <p:nvPr/>
        </p:nvSpPr>
        <p:spPr bwMode="auto">
          <a:xfrm>
            <a:off x="755576" y="2420888"/>
            <a:ext cx="792088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r"/>
            <a:r>
              <a:rPr lang="es-CL" sz="2800" b="1" dirty="0">
                <a:solidFill>
                  <a:srgbClr val="004C64"/>
                </a:solidFill>
                <a:latin typeface="Verdana" pitchFamily="34" charset="0"/>
              </a:rPr>
              <a:t>Comité de Ética Científico</a:t>
            </a:r>
          </a:p>
          <a:p>
            <a:pPr algn="r"/>
            <a:r>
              <a:rPr lang="es-CL" sz="2800" b="1" dirty="0">
                <a:solidFill>
                  <a:srgbClr val="004C64"/>
                </a:solidFill>
                <a:latin typeface="Verdana" pitchFamily="34" charset="0"/>
              </a:rPr>
              <a:t> </a:t>
            </a:r>
            <a:r>
              <a:rPr lang="es-CL" sz="2800" dirty="0">
                <a:solidFill>
                  <a:srgbClr val="004C64"/>
                </a:solidFill>
                <a:latin typeface="Verdana" pitchFamily="34" charset="0"/>
              </a:rPr>
              <a:t>Avances y estado actual de </a:t>
            </a:r>
            <a:r>
              <a:rPr lang="es-CL" sz="2800" dirty="0" smtClean="0">
                <a:solidFill>
                  <a:srgbClr val="004C64"/>
                </a:solidFill>
                <a:latin typeface="Verdana" pitchFamily="34" charset="0"/>
              </a:rPr>
              <a:t>la investigación </a:t>
            </a:r>
            <a:r>
              <a:rPr lang="es-CL" sz="2800" dirty="0">
                <a:solidFill>
                  <a:srgbClr val="004C64"/>
                </a:solidFill>
                <a:latin typeface="Verdana" pitchFamily="34" charset="0"/>
              </a:rPr>
              <a:t>en Mutual de </a:t>
            </a:r>
            <a:r>
              <a:rPr lang="es-CL" sz="2800" dirty="0" smtClean="0">
                <a:solidFill>
                  <a:srgbClr val="004C64"/>
                </a:solidFill>
                <a:latin typeface="Verdana" pitchFamily="34" charset="0"/>
              </a:rPr>
              <a:t>Seguridad</a:t>
            </a:r>
            <a:endParaRPr lang="es-CL" sz="2800" b="1" dirty="0">
              <a:solidFill>
                <a:srgbClr val="004C64"/>
              </a:solidFill>
              <a:latin typeface="Verdana" pitchFamily="34" charset="0"/>
            </a:endParaRPr>
          </a:p>
        </p:txBody>
      </p:sp>
      <p:sp>
        <p:nvSpPr>
          <p:cNvPr id="14339" name="2 Subtítulo"/>
          <p:cNvSpPr>
            <a:spLocks noGrp="1"/>
          </p:cNvSpPr>
          <p:nvPr>
            <p:ph type="subTitle" idx="4294967295"/>
          </p:nvPr>
        </p:nvSpPr>
        <p:spPr bwMode="auto">
          <a:xfrm>
            <a:off x="3779912" y="4946873"/>
            <a:ext cx="5000625" cy="714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p>
            <a:pPr marL="0" indent="0" eaLnBrk="1" hangingPunct="1">
              <a:lnSpc>
                <a:spcPct val="50000"/>
              </a:lnSpc>
              <a:spcBef>
                <a:spcPct val="50000"/>
              </a:spcBef>
              <a:buNone/>
            </a:pPr>
            <a:r>
              <a:rPr lang="es-MX" sz="1400" b="1" dirty="0" smtClean="0">
                <a:latin typeface="Verdana" pitchFamily="34" charset="0"/>
                <a:ea typeface="Verdana" pitchFamily="34" charset="0"/>
                <a:cs typeface="Verdana" pitchFamily="34" charset="0"/>
              </a:rPr>
              <a:t>Dra. María Elisa León</a:t>
            </a:r>
          </a:p>
          <a:p>
            <a:pPr marL="0" indent="0" eaLnBrk="1" hangingPunct="1">
              <a:lnSpc>
                <a:spcPct val="50000"/>
              </a:lnSpc>
              <a:spcBef>
                <a:spcPct val="50000"/>
              </a:spcBef>
              <a:buNone/>
            </a:pPr>
            <a:r>
              <a:rPr lang="es-MX" sz="1400" dirty="0" smtClean="0">
                <a:latin typeface="Verdana" pitchFamily="34" charset="0"/>
                <a:ea typeface="Verdana" pitchFamily="34" charset="0"/>
                <a:cs typeface="Verdana" pitchFamily="34" charset="0"/>
              </a:rPr>
              <a:t>Presidenta del Comité de Ética Científico</a:t>
            </a:r>
          </a:p>
          <a:p>
            <a:pPr marL="0" indent="0" eaLnBrk="1" hangingPunct="1">
              <a:lnSpc>
                <a:spcPct val="50000"/>
              </a:lnSpc>
              <a:spcBef>
                <a:spcPct val="50000"/>
              </a:spcBef>
              <a:buNone/>
            </a:pPr>
            <a:r>
              <a:rPr lang="es-MX" sz="1400" dirty="0" smtClean="0">
                <a:latin typeface="Verdana" pitchFamily="34" charset="0"/>
                <a:ea typeface="Verdana" pitchFamily="34" charset="0"/>
                <a:cs typeface="Verdana" pitchFamily="34" charset="0"/>
              </a:rPr>
              <a:t>Mutual de Seguridad </a:t>
            </a:r>
            <a:r>
              <a:rPr lang="es-MX" sz="1400" dirty="0" err="1" smtClean="0">
                <a:latin typeface="Verdana" pitchFamily="34" charset="0"/>
                <a:ea typeface="Verdana" pitchFamily="34" charset="0"/>
                <a:cs typeface="Verdana" pitchFamily="34" charset="0"/>
              </a:rPr>
              <a:t>CChC</a:t>
            </a:r>
            <a:endParaRPr lang="es-MX" sz="1400" dirty="0" smtClean="0">
              <a:latin typeface="Verdana" pitchFamily="34" charset="0"/>
              <a:ea typeface="Verdana" pitchFamily="34" charset="0"/>
              <a:cs typeface="Verdana" pitchFamily="34" charset="0"/>
            </a:endParaRPr>
          </a:p>
        </p:txBody>
      </p:sp>
      <p:sp>
        <p:nvSpPr>
          <p:cNvPr id="14340" name="3 Marcador de fecha"/>
          <p:cNvSpPr txBox="1">
            <a:spLocks noGrp="1"/>
          </p:cNvSpPr>
          <p:nvPr/>
        </p:nvSpPr>
        <p:spPr bwMode="auto">
          <a:xfrm>
            <a:off x="2984500" y="6135266"/>
            <a:ext cx="3175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spcBef>
                <a:spcPct val="50000"/>
              </a:spcBef>
            </a:pPr>
            <a:r>
              <a:rPr lang="es-CL" sz="1200" b="1" dirty="0">
                <a:solidFill>
                  <a:srgbClr val="0C1727"/>
                </a:solidFill>
                <a:latin typeface="Verdana" pitchFamily="34" charset="0"/>
              </a:rPr>
              <a:t>Santiago, </a:t>
            </a:r>
            <a:r>
              <a:rPr lang="es-CL" sz="1200" b="1" dirty="0" smtClean="0">
                <a:solidFill>
                  <a:srgbClr val="0C1727"/>
                </a:solidFill>
                <a:latin typeface="Verdana" pitchFamily="34" charset="0"/>
              </a:rPr>
              <a:t> 01 de diciembre de 2015</a:t>
            </a:r>
            <a:endParaRPr lang="en-US" sz="1200" b="1" dirty="0">
              <a:solidFill>
                <a:srgbClr val="0C1727"/>
              </a:solidFill>
              <a:latin typeface="Verdana" pitchFamily="34" charset="0"/>
            </a:endParaRPr>
          </a:p>
        </p:txBody>
      </p:sp>
    </p:spTree>
    <p:extLst>
      <p:ext uri="{BB962C8B-B14F-4D97-AF65-F5344CB8AC3E}">
        <p14:creationId xmlns:p14="http://schemas.microsoft.com/office/powerpoint/2010/main" val="27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11 Rectángulo"/>
          <p:cNvSpPr>
            <a:spLocks noChangeArrowheads="1"/>
          </p:cNvSpPr>
          <p:nvPr/>
        </p:nvSpPr>
        <p:spPr bwMode="auto">
          <a:xfrm>
            <a:off x="3271526" y="673532"/>
            <a:ext cx="24757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Miembros</a:t>
            </a:r>
            <a:endParaRPr lang="es-ES" sz="2800" b="1" dirty="0">
              <a:solidFill>
                <a:srgbClr val="004C64"/>
              </a:solidFill>
              <a:latin typeface="Verdana" pitchFamily="34" charset="0"/>
            </a:endParaRPr>
          </a:p>
        </p:txBody>
      </p:sp>
      <p:sp>
        <p:nvSpPr>
          <p:cNvPr id="8" name="4 Marcador de número de diapositiva"/>
          <p:cNvSpPr txBox="1">
            <a:spLocks/>
          </p:cNvSpPr>
          <p:nvPr/>
        </p:nvSpPr>
        <p:spPr bwMode="auto">
          <a:xfrm>
            <a:off x="8388424" y="6232227"/>
            <a:ext cx="57606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988AC88-F30C-4253-AF7E-4EEA70353E3E}" type="slidenum">
              <a:rPr lang="en-US" sz="1600">
                <a:solidFill>
                  <a:schemeClr val="tx1">
                    <a:lumMod val="75000"/>
                    <a:lumOff val="25000"/>
                  </a:schemeClr>
                </a:solidFill>
                <a:latin typeface="Calibri" pitchFamily="34" charset="0"/>
              </a:rPr>
              <a:pPr eaLnBrk="1" hangingPunct="1"/>
              <a:t>2</a:t>
            </a:fld>
            <a:endParaRPr lang="en-US" sz="1600" dirty="0">
              <a:solidFill>
                <a:schemeClr val="tx1">
                  <a:lumMod val="75000"/>
                  <a:lumOff val="25000"/>
                </a:schemeClr>
              </a:solidFill>
              <a:latin typeface="Calibri" pitchFamily="34" charset="0"/>
            </a:endParaRPr>
          </a:p>
        </p:txBody>
      </p:sp>
      <p:sp>
        <p:nvSpPr>
          <p:cNvPr id="6" name="Rectangle 3"/>
          <p:cNvSpPr>
            <a:spLocks noChangeArrowheads="1"/>
          </p:cNvSpPr>
          <p:nvPr/>
        </p:nvSpPr>
        <p:spPr bwMode="auto">
          <a:xfrm>
            <a:off x="-396552" y="2398533"/>
            <a:ext cx="4389894" cy="3555492"/>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María Elisa León</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Presidenta</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Leonardo Aguirre  </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Secretario Ejecutivo</a:t>
            </a:r>
          </a:p>
          <a:p>
            <a:pPr algn="ct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Francisco León</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Asesor en Ética</a:t>
            </a:r>
          </a:p>
          <a:p>
            <a:pPr algn="ctr" fontAlgn="auto">
              <a:spcBef>
                <a:spcPts val="0"/>
              </a:spcBef>
              <a:spcAft>
                <a:spcPts val="0"/>
              </a:spcAft>
              <a:defRPr/>
            </a:pP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a:solidFill>
                  <a:srgbClr val="82B000"/>
                </a:solidFill>
                <a:latin typeface="Verdana" pitchFamily="34" charset="0"/>
                <a:ea typeface="Verdana" pitchFamily="34" charset="0"/>
                <a:cs typeface="Verdana" pitchFamily="34" charset="0"/>
              </a:rPr>
              <a:t>Sonia Lillo Sarno</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Monitora de Estudios Clínicos</a:t>
            </a: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dirty="0" smtClean="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dirty="0" smtClean="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kern="0" dirty="0">
              <a:solidFill>
                <a:srgbClr val="82B000"/>
              </a:solidFill>
              <a:latin typeface="Verdana" pitchFamily="34" charset="0"/>
              <a:ea typeface="Verdana" pitchFamily="34" charset="0"/>
              <a:cs typeface="Verdana" pitchFamily="34" charset="0"/>
            </a:endParaRPr>
          </a:p>
        </p:txBody>
      </p:sp>
      <p:sp>
        <p:nvSpPr>
          <p:cNvPr id="2" name="1 Rectángulo"/>
          <p:cNvSpPr/>
          <p:nvPr/>
        </p:nvSpPr>
        <p:spPr>
          <a:xfrm>
            <a:off x="648850" y="1445875"/>
            <a:ext cx="7704856" cy="830997"/>
          </a:xfrm>
          <a:prstGeom prst="rect">
            <a:avLst/>
          </a:prstGeom>
        </p:spPr>
        <p:txBody>
          <a:bodyPr wrap="square">
            <a:spAutoFit/>
          </a:bodyPr>
          <a:lstStyle/>
          <a:p>
            <a:pPr algn="ctr" fontAlgn="auto">
              <a:spcBef>
                <a:spcPts val="0"/>
              </a:spcBef>
              <a:spcAft>
                <a:spcPts val="0"/>
              </a:spcAft>
              <a:defRPr/>
            </a:pPr>
            <a:r>
              <a:rPr lang="es-ES" sz="1600" dirty="0" smtClean="0">
                <a:latin typeface="Verdana" pitchFamily="34" charset="0"/>
                <a:ea typeface="Verdana" pitchFamily="34" charset="0"/>
                <a:cs typeface="Verdana" pitchFamily="34" charset="0"/>
              </a:rPr>
              <a:t>01 </a:t>
            </a:r>
            <a:r>
              <a:rPr lang="es-ES" sz="1600" dirty="0">
                <a:latin typeface="Verdana" pitchFamily="34" charset="0"/>
                <a:ea typeface="Verdana" pitchFamily="34" charset="0"/>
                <a:cs typeface="Verdana" pitchFamily="34" charset="0"/>
              </a:rPr>
              <a:t>de Junio del año 2012 se constituye formalmente el Comité de Ética Científico mediante una resolución firmada por nuestro Gerente General, Sr. Cristian Moraga Torres</a:t>
            </a:r>
          </a:p>
        </p:txBody>
      </p:sp>
      <p:sp>
        <p:nvSpPr>
          <p:cNvPr id="7" name="Rectangle 3"/>
          <p:cNvSpPr>
            <a:spLocks noChangeArrowheads="1"/>
          </p:cNvSpPr>
          <p:nvPr/>
        </p:nvSpPr>
        <p:spPr bwMode="auto">
          <a:xfrm>
            <a:off x="5506330" y="2450006"/>
            <a:ext cx="3672408" cy="3538279"/>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err="1" smtClean="0">
                <a:solidFill>
                  <a:srgbClr val="82B000"/>
                </a:solidFill>
                <a:latin typeface="Verdana" pitchFamily="34" charset="0"/>
                <a:ea typeface="Verdana" pitchFamily="34" charset="0"/>
                <a:cs typeface="Verdana" pitchFamily="34" charset="0"/>
              </a:rPr>
              <a:t>Giesela</a:t>
            </a:r>
            <a:r>
              <a:rPr lang="es-CL" sz="1400" b="1" kern="0" dirty="0" smtClean="0">
                <a:solidFill>
                  <a:srgbClr val="82B000"/>
                </a:solidFill>
                <a:latin typeface="Verdana" pitchFamily="34" charset="0"/>
                <a:ea typeface="Verdana" pitchFamily="34" charset="0"/>
                <a:cs typeface="Verdana" pitchFamily="34" charset="0"/>
              </a:rPr>
              <a:t> Schweizer</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Hans Wirth   </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a:t>
            </a: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Cecilia Castillo</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Asesora Legal</a:t>
            </a:r>
          </a:p>
          <a:p>
            <a:pPr algn="ctr" fontAlgn="auto">
              <a:spcBef>
                <a:spcPts val="0"/>
              </a:spcBef>
              <a:spcAft>
                <a:spcPts val="0"/>
              </a:spcAft>
              <a:defRPr/>
            </a:pP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Carolina Llobet</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a:t>
            </a:r>
            <a:endParaRPr lang="es-CL" sz="1400" b="1" dirty="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dirty="0" smtClean="0">
              <a:latin typeface="Verdana" pitchFamily="34" charset="0"/>
              <a:ea typeface="Verdana" pitchFamily="34" charset="0"/>
              <a:cs typeface="Verdana" pitchFamily="34" charset="0"/>
            </a:endParaRPr>
          </a:p>
          <a:p>
            <a:pPr algn="ctr" fontAlgn="auto">
              <a:spcBef>
                <a:spcPts val="0"/>
              </a:spcBef>
              <a:spcAft>
                <a:spcPts val="0"/>
              </a:spcAft>
              <a:defRPr/>
            </a:pPr>
            <a:endParaRPr lang="es-CL" sz="1400" b="1" kern="0" dirty="0">
              <a:solidFill>
                <a:srgbClr val="82B000"/>
              </a:solidFill>
              <a:latin typeface="Verdana" pitchFamily="34" charset="0"/>
              <a:ea typeface="Verdana" pitchFamily="34" charset="0"/>
              <a:cs typeface="Verdana" pitchFamily="34" charset="0"/>
            </a:endParaRPr>
          </a:p>
        </p:txBody>
      </p:sp>
      <p:sp>
        <p:nvSpPr>
          <p:cNvPr id="9" name="Rectangle 3"/>
          <p:cNvSpPr>
            <a:spLocks noChangeArrowheads="1"/>
          </p:cNvSpPr>
          <p:nvPr/>
        </p:nvSpPr>
        <p:spPr bwMode="auto">
          <a:xfrm>
            <a:off x="3491880" y="2780928"/>
            <a:ext cx="2952328" cy="2475229"/>
          </a:xfrm>
          <a:prstGeom prst="rect">
            <a:avLst/>
          </a:prstGeom>
          <a:noFill/>
          <a:ln w="9525" algn="ctr">
            <a:noFill/>
            <a:miter lim="800000"/>
            <a:headEnd/>
            <a:tailEnd/>
          </a:ln>
        </p:spPr>
        <p:txBody>
          <a:bodyPr anchor="ctr"/>
          <a:lstStyle/>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Katty Ahumada</a:t>
            </a: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a:t>
            </a:r>
          </a:p>
          <a:p>
            <a:pPr fontAlgn="auto">
              <a:spcBef>
                <a:spcPts val="0"/>
              </a:spcBef>
              <a:spcAft>
                <a:spcPts val="0"/>
              </a:spcAft>
              <a:defRPr/>
            </a:pPr>
            <a:endParaRPr lang="es-CL" sz="1400" b="1" kern="0" dirty="0" smtClean="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kern="0" dirty="0" smtClean="0">
                <a:solidFill>
                  <a:srgbClr val="82B000"/>
                </a:solidFill>
                <a:latin typeface="Verdana" pitchFamily="34" charset="0"/>
                <a:ea typeface="Verdana" pitchFamily="34" charset="0"/>
                <a:cs typeface="Verdana" pitchFamily="34" charset="0"/>
              </a:rPr>
              <a:t>Marlene Smith</a:t>
            </a:r>
            <a:endParaRPr lang="es-CL" sz="1400" b="1" kern="0" dirty="0">
              <a:solidFill>
                <a:srgbClr val="82B000"/>
              </a:solidFill>
              <a:latin typeface="Verdana" pitchFamily="34" charset="0"/>
              <a:ea typeface="Verdana" pitchFamily="34" charset="0"/>
              <a:cs typeface="Verdana" pitchFamily="34" charset="0"/>
            </a:endParaRPr>
          </a:p>
          <a:p>
            <a:pPr algn="ctr" fontAlgn="auto">
              <a:spcBef>
                <a:spcPts val="0"/>
              </a:spcBef>
              <a:spcAft>
                <a:spcPts val="0"/>
              </a:spcAft>
              <a:defRPr/>
            </a:pPr>
            <a:r>
              <a:rPr lang="es-CL" sz="1400" b="1" dirty="0" smtClean="0">
                <a:latin typeface="Verdana" pitchFamily="34" charset="0"/>
                <a:ea typeface="Verdana" pitchFamily="34" charset="0"/>
                <a:cs typeface="Verdana" pitchFamily="34" charset="0"/>
              </a:rPr>
              <a:t>Integrante</a:t>
            </a:r>
          </a:p>
          <a:p>
            <a:pPr algn="ctr" fontAlgn="auto">
              <a:spcBef>
                <a:spcPts val="0"/>
              </a:spcBef>
              <a:spcAft>
                <a:spcPts val="0"/>
              </a:spcAft>
              <a:defRPr/>
            </a:pPr>
            <a:endParaRPr lang="es-CL" sz="1400" b="1" kern="0" dirty="0">
              <a:solidFill>
                <a:srgbClr val="82B00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1675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11 Rectángulo"/>
          <p:cNvSpPr>
            <a:spLocks noChangeArrowheads="1"/>
          </p:cNvSpPr>
          <p:nvPr/>
        </p:nvSpPr>
        <p:spPr bwMode="auto">
          <a:xfrm>
            <a:off x="3459930" y="652892"/>
            <a:ext cx="2098974"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 sz="2800" b="1" dirty="0" smtClean="0">
                <a:solidFill>
                  <a:srgbClr val="004C64"/>
                </a:solidFill>
                <a:latin typeface="Verdana" pitchFamily="34" charset="0"/>
              </a:rPr>
              <a:t>Objetivos</a:t>
            </a:r>
            <a:endParaRPr lang="es-ES" sz="2800" b="1" dirty="0">
              <a:solidFill>
                <a:srgbClr val="004C64"/>
              </a:solidFill>
              <a:latin typeface="Verdana" pitchFamily="34" charset="0"/>
            </a:endParaRPr>
          </a:p>
        </p:txBody>
      </p:sp>
      <p:sp>
        <p:nvSpPr>
          <p:cNvPr id="8" name="4 Marcador de número de diapositiva"/>
          <p:cNvSpPr txBox="1">
            <a:spLocks/>
          </p:cNvSpPr>
          <p:nvPr/>
        </p:nvSpPr>
        <p:spPr bwMode="auto">
          <a:xfrm>
            <a:off x="8388424" y="6232227"/>
            <a:ext cx="57606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988AC88-F30C-4253-AF7E-4EEA70353E3E}" type="slidenum">
              <a:rPr lang="en-US" sz="1600">
                <a:solidFill>
                  <a:schemeClr val="tx1">
                    <a:lumMod val="75000"/>
                    <a:lumOff val="25000"/>
                  </a:schemeClr>
                </a:solidFill>
                <a:latin typeface="Calibri" pitchFamily="34" charset="0"/>
              </a:rPr>
              <a:pPr eaLnBrk="1" hangingPunct="1"/>
              <a:t>3</a:t>
            </a:fld>
            <a:endParaRPr lang="en-US" sz="1600" dirty="0">
              <a:solidFill>
                <a:schemeClr val="tx1">
                  <a:lumMod val="75000"/>
                  <a:lumOff val="25000"/>
                </a:schemeClr>
              </a:solidFill>
              <a:latin typeface="Calibri" pitchFamily="34" charset="0"/>
            </a:endParaRPr>
          </a:p>
        </p:txBody>
      </p:sp>
      <p:sp>
        <p:nvSpPr>
          <p:cNvPr id="6" name="Rectangle 3"/>
          <p:cNvSpPr>
            <a:spLocks noChangeArrowheads="1"/>
          </p:cNvSpPr>
          <p:nvPr/>
        </p:nvSpPr>
        <p:spPr bwMode="auto">
          <a:xfrm>
            <a:off x="466628" y="1707744"/>
            <a:ext cx="8085578" cy="4176464"/>
          </a:xfrm>
          <a:prstGeom prst="rect">
            <a:avLst/>
          </a:prstGeom>
          <a:noFill/>
          <a:ln w="9525" algn="ctr">
            <a:noFill/>
            <a:miter lim="800000"/>
            <a:headEnd/>
            <a:tailEnd/>
          </a:ln>
        </p:spPr>
        <p:txBody>
          <a:bodyPr anchor="ctr"/>
          <a:lstStyle/>
          <a:p>
            <a:pPr algn="ctr" fontAlgn="auto">
              <a:lnSpc>
                <a:spcPct val="150000"/>
              </a:lnSpc>
              <a:spcBef>
                <a:spcPts val="0"/>
              </a:spcBef>
              <a:spcAft>
                <a:spcPts val="0"/>
              </a:spcAft>
              <a:defRPr/>
            </a:pPr>
            <a:endParaRPr lang="es-CL" sz="1600" dirty="0">
              <a:latin typeface="Verdana" pitchFamily="34" charset="0"/>
              <a:ea typeface="Verdana" pitchFamily="34" charset="0"/>
              <a:cs typeface="Verdana" pitchFamily="34" charset="0"/>
            </a:endParaRPr>
          </a:p>
          <a:p>
            <a:pPr marL="342900" indent="-342900" algn="ctr" fontAlgn="auto">
              <a:lnSpc>
                <a:spcPct val="150000"/>
              </a:lnSpc>
              <a:spcBef>
                <a:spcPts val="0"/>
              </a:spcBef>
              <a:spcAft>
                <a:spcPts val="0"/>
              </a:spcAft>
              <a:buAutoNum type="arabicPeriod"/>
              <a:defRPr/>
            </a:pPr>
            <a:r>
              <a:rPr lang="es-CL" sz="1600" dirty="0">
                <a:latin typeface="Verdana" pitchFamily="34" charset="0"/>
                <a:ea typeface="Verdana" pitchFamily="34" charset="0"/>
                <a:cs typeface="Verdana" pitchFamily="34" charset="0"/>
              </a:rPr>
              <a:t>Evaluar cualquier protocolo de investigación biomédica o psicosocial, a ejecutarse en </a:t>
            </a:r>
            <a:r>
              <a:rPr lang="es-CL" sz="1600" dirty="0" smtClean="0">
                <a:latin typeface="Verdana" pitchFamily="34" charset="0"/>
                <a:ea typeface="Verdana" pitchFamily="34" charset="0"/>
                <a:cs typeface="Verdana" pitchFamily="34" charset="0"/>
              </a:rPr>
              <a:t>Mutual</a:t>
            </a:r>
          </a:p>
          <a:p>
            <a:pPr marL="342900" indent="-342900" algn="ctr" fontAlgn="auto">
              <a:lnSpc>
                <a:spcPct val="150000"/>
              </a:lnSpc>
              <a:spcBef>
                <a:spcPts val="0"/>
              </a:spcBef>
              <a:spcAft>
                <a:spcPts val="0"/>
              </a:spcAft>
              <a:buAutoNum type="arabicPeriod"/>
              <a:defRPr/>
            </a:pPr>
            <a:r>
              <a:rPr lang="es-CL" sz="1600" dirty="0" smtClean="0">
                <a:latin typeface="Verdana" pitchFamily="34" charset="0"/>
                <a:ea typeface="Verdana" pitchFamily="34" charset="0"/>
                <a:cs typeface="Verdana" pitchFamily="34" charset="0"/>
              </a:rPr>
              <a:t>Supervisar </a:t>
            </a:r>
            <a:r>
              <a:rPr lang="es-CL" sz="1600" dirty="0">
                <a:latin typeface="Verdana" pitchFamily="34" charset="0"/>
                <a:ea typeface="Verdana" pitchFamily="34" charset="0"/>
                <a:cs typeface="Verdana" pitchFamily="34" charset="0"/>
              </a:rPr>
              <a:t>y monitorear el desarrollo de los proyectos de investigación en curso, </a:t>
            </a:r>
            <a:endParaRPr lang="es-CL" sz="1600" dirty="0" smtClean="0">
              <a:latin typeface="Verdana" pitchFamily="34" charset="0"/>
              <a:ea typeface="Verdana" pitchFamily="34" charset="0"/>
              <a:cs typeface="Verdana" pitchFamily="34" charset="0"/>
            </a:endParaRPr>
          </a:p>
          <a:p>
            <a:pPr marL="342900" indent="-342900" algn="ctr" fontAlgn="auto">
              <a:lnSpc>
                <a:spcPct val="150000"/>
              </a:lnSpc>
              <a:spcBef>
                <a:spcPts val="0"/>
              </a:spcBef>
              <a:spcAft>
                <a:spcPts val="0"/>
              </a:spcAft>
              <a:buAutoNum type="arabicPeriod"/>
              <a:defRPr/>
            </a:pPr>
            <a:r>
              <a:rPr lang="es-CL" sz="1600" dirty="0" smtClean="0">
                <a:latin typeface="Verdana" pitchFamily="34" charset="0"/>
                <a:ea typeface="Verdana" pitchFamily="34" charset="0"/>
                <a:cs typeface="Verdana" pitchFamily="34" charset="0"/>
              </a:rPr>
              <a:t>Suspender </a:t>
            </a:r>
            <a:r>
              <a:rPr lang="es-CL" sz="1600" dirty="0">
                <a:latin typeface="Verdana" pitchFamily="34" charset="0"/>
                <a:ea typeface="Verdana" pitchFamily="34" charset="0"/>
                <a:cs typeface="Verdana" pitchFamily="34" charset="0"/>
              </a:rPr>
              <a:t>y/o dar por finalizada toda investigación biomédica o psicosocial, que involucre a seres humanos o información obtenida de estos, cuando se detecten </a:t>
            </a:r>
            <a:r>
              <a:rPr lang="es-CL" sz="1600" dirty="0" smtClean="0">
                <a:latin typeface="Verdana" pitchFamily="34" charset="0"/>
                <a:ea typeface="Verdana" pitchFamily="34" charset="0"/>
                <a:cs typeface="Verdana" pitchFamily="34" charset="0"/>
              </a:rPr>
              <a:t>irregularidades</a:t>
            </a:r>
            <a:endParaRPr lang="es-CL" sz="1600" dirty="0">
              <a:latin typeface="Verdana" pitchFamily="34" charset="0"/>
              <a:ea typeface="Verdana" pitchFamily="34" charset="0"/>
              <a:cs typeface="Verdana" pitchFamily="34" charset="0"/>
            </a:endParaRPr>
          </a:p>
          <a:p>
            <a:pPr algn="ctr" fontAlgn="auto">
              <a:lnSpc>
                <a:spcPct val="150000"/>
              </a:lnSpc>
              <a:spcBef>
                <a:spcPts val="0"/>
              </a:spcBef>
              <a:spcAft>
                <a:spcPts val="0"/>
              </a:spcAft>
              <a:defRPr/>
            </a:pPr>
            <a:r>
              <a:rPr lang="es-CL" sz="1600" dirty="0">
                <a:latin typeface="Verdana" pitchFamily="34" charset="0"/>
                <a:ea typeface="Verdana" pitchFamily="34" charset="0"/>
                <a:cs typeface="Verdana" pitchFamily="34" charset="0"/>
              </a:rPr>
              <a:t>4. Asesorar a profesionales de Mutual en aspectos éticos de Investigación </a:t>
            </a:r>
            <a:r>
              <a:rPr lang="es-CL" sz="1600" dirty="0" smtClean="0">
                <a:latin typeface="Verdana" pitchFamily="34" charset="0"/>
                <a:ea typeface="Verdana" pitchFamily="34" charset="0"/>
                <a:cs typeface="Verdana" pitchFamily="34" charset="0"/>
              </a:rPr>
              <a:t>biomédica</a:t>
            </a:r>
            <a:endParaRPr lang="es-CL" sz="1600" dirty="0">
              <a:latin typeface="Verdana" pitchFamily="34" charset="0"/>
              <a:ea typeface="Verdana" pitchFamily="34" charset="0"/>
              <a:cs typeface="Verdana" pitchFamily="34" charset="0"/>
            </a:endParaRPr>
          </a:p>
          <a:p>
            <a:pPr algn="ctr" fontAlgn="auto">
              <a:lnSpc>
                <a:spcPct val="150000"/>
              </a:lnSpc>
              <a:spcBef>
                <a:spcPts val="0"/>
              </a:spcBef>
              <a:spcAft>
                <a:spcPts val="0"/>
              </a:spcAft>
              <a:defRPr/>
            </a:pPr>
            <a:r>
              <a:rPr lang="es-CL" sz="1600" dirty="0">
                <a:latin typeface="Verdana" pitchFamily="34" charset="0"/>
                <a:ea typeface="Verdana" pitchFamily="34" charset="0"/>
                <a:cs typeface="Verdana" pitchFamily="34" charset="0"/>
              </a:rPr>
              <a:t>5. Promover la discusión, difusión y estudio de temas relacionados con la ética en investigación</a:t>
            </a:r>
          </a:p>
          <a:p>
            <a:pPr marL="342900" indent="-342900" algn="ctr" fontAlgn="auto">
              <a:lnSpc>
                <a:spcPct val="150000"/>
              </a:lnSpc>
              <a:spcBef>
                <a:spcPts val="0"/>
              </a:spcBef>
              <a:spcAft>
                <a:spcPts val="0"/>
              </a:spcAft>
              <a:buAutoNum type="arabicPeriod"/>
              <a:defRPr/>
            </a:pPr>
            <a:endParaRPr lang="es-CL" sz="1600" dirty="0">
              <a:latin typeface="Verdana" pitchFamily="34" charset="0"/>
              <a:ea typeface="Verdana" pitchFamily="34" charset="0"/>
              <a:cs typeface="Verdana" pitchFamily="34" charset="0"/>
            </a:endParaRPr>
          </a:p>
          <a:p>
            <a:pPr fontAlgn="auto">
              <a:lnSpc>
                <a:spcPct val="150000"/>
              </a:lnSpc>
              <a:spcBef>
                <a:spcPts val="0"/>
              </a:spcBef>
              <a:spcAft>
                <a:spcPts val="0"/>
              </a:spcAft>
              <a:defRPr/>
            </a:pPr>
            <a:endParaRPr lang="es-CL" sz="1600" dirty="0">
              <a:latin typeface="Verdana" pitchFamily="34" charset="0"/>
              <a:ea typeface="Verdana" pitchFamily="34" charset="0"/>
              <a:cs typeface="Verdana" pitchFamily="34" charset="0"/>
            </a:endParaRPr>
          </a:p>
          <a:p>
            <a:pPr fontAlgn="auto">
              <a:lnSpc>
                <a:spcPct val="150000"/>
              </a:lnSpc>
              <a:spcBef>
                <a:spcPts val="0"/>
              </a:spcBef>
              <a:spcAft>
                <a:spcPts val="0"/>
              </a:spcAft>
              <a:defRPr/>
            </a:pPr>
            <a:endParaRPr lang="es-E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4058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2657238" y="402729"/>
            <a:ext cx="3704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 sz="2800" b="1" dirty="0" smtClean="0">
                <a:solidFill>
                  <a:srgbClr val="004C64"/>
                </a:solidFill>
                <a:latin typeface="Verdana" pitchFamily="34" charset="0"/>
              </a:rPr>
              <a:t>Funcionamiento</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354043" y="1033768"/>
            <a:ext cx="6264696" cy="1224136"/>
          </a:xfrm>
          <a:prstGeom prst="rect">
            <a:avLst/>
          </a:prstGeom>
          <a:noFill/>
          <a:ln w="9525" algn="ctr">
            <a:noFill/>
            <a:miter lim="800000"/>
            <a:headEnd/>
            <a:tailEnd/>
          </a:ln>
        </p:spPr>
        <p:txBody>
          <a:bodyPr anchor="ctr"/>
          <a:lstStyle/>
          <a:p>
            <a:pPr algn="ctr" fontAlgn="auto">
              <a:spcBef>
                <a:spcPts val="0"/>
              </a:spcBef>
              <a:spcAft>
                <a:spcPts val="0"/>
              </a:spcAft>
              <a:defRPr/>
            </a:pPr>
            <a:r>
              <a:rPr lang="es-CL" sz="1600" dirty="0" smtClean="0">
                <a:latin typeface="Verdana" pitchFamily="34" charset="0"/>
                <a:ea typeface="Verdana" pitchFamily="34" charset="0"/>
                <a:cs typeface="Verdana" pitchFamily="34" charset="0"/>
              </a:rPr>
              <a:t>El CEC sesiona de manera mensual, los segundos martes de cada mes y el </a:t>
            </a:r>
            <a:r>
              <a:rPr lang="es-CL" sz="1600" dirty="0" err="1" smtClean="0">
                <a:latin typeface="Verdana" pitchFamily="34" charset="0"/>
                <a:ea typeface="Verdana" pitchFamily="34" charset="0"/>
                <a:cs typeface="Verdana" pitchFamily="34" charset="0"/>
              </a:rPr>
              <a:t>quorum</a:t>
            </a:r>
            <a:r>
              <a:rPr lang="es-CL" sz="1600" dirty="0" smtClean="0">
                <a:latin typeface="Verdana" pitchFamily="34" charset="0"/>
                <a:ea typeface="Verdana" pitchFamily="34" charset="0"/>
                <a:cs typeface="Verdana" pitchFamily="34" charset="0"/>
              </a:rPr>
              <a:t> mínimo para sesionar es de la mitad más uno de sus integrantes</a:t>
            </a:r>
            <a:endParaRPr lang="es-ES" sz="1600" dirty="0">
              <a:latin typeface="Verdana" pitchFamily="34" charset="0"/>
              <a:ea typeface="Verdana" pitchFamily="34" charset="0"/>
              <a:cs typeface="Verdana" pitchFamily="34" charset="0"/>
            </a:endParaRPr>
          </a:p>
        </p:txBody>
      </p:sp>
      <p:sp>
        <p:nvSpPr>
          <p:cNvPr id="7" name="Rectangle 3"/>
          <p:cNvSpPr>
            <a:spLocks noChangeArrowheads="1"/>
          </p:cNvSpPr>
          <p:nvPr/>
        </p:nvSpPr>
        <p:spPr bwMode="auto">
          <a:xfrm>
            <a:off x="-8841" y="3013455"/>
            <a:ext cx="4431039" cy="1800200"/>
          </a:xfrm>
          <a:prstGeom prst="rect">
            <a:avLst/>
          </a:prstGeom>
          <a:noFill/>
          <a:ln w="9525" algn="ctr">
            <a:noFill/>
            <a:miter lim="800000"/>
            <a:headEnd/>
            <a:tailEnd/>
          </a:ln>
        </p:spPr>
        <p:txBody>
          <a:bodyPr anchor="ctr"/>
          <a:lstStyle/>
          <a:p>
            <a:pPr algn="ctr" fontAlgn="auto">
              <a:spcBef>
                <a:spcPts val="0"/>
              </a:spcBef>
              <a:spcAft>
                <a:spcPts val="0"/>
              </a:spcAft>
              <a:defRPr/>
            </a:pPr>
            <a:r>
              <a:rPr lang="es-CL" sz="2800" dirty="0" smtClean="0">
                <a:latin typeface="Verdana" pitchFamily="34" charset="0"/>
                <a:ea typeface="Verdana" pitchFamily="34" charset="0"/>
                <a:cs typeface="Verdana" pitchFamily="34" charset="0"/>
              </a:rPr>
              <a:t>Página Web Oficial</a:t>
            </a:r>
          </a:p>
          <a:p>
            <a:pPr algn="ctr" fontAlgn="auto">
              <a:spcBef>
                <a:spcPts val="0"/>
              </a:spcBef>
              <a:spcAft>
                <a:spcPts val="0"/>
              </a:spcAft>
              <a:defRPr/>
            </a:pPr>
            <a:r>
              <a:rPr lang="es-CL" sz="2800" dirty="0" smtClean="0">
                <a:latin typeface="Verdana" pitchFamily="34" charset="0"/>
                <a:ea typeface="Verdana" pitchFamily="34" charset="0"/>
                <a:cs typeface="Verdana" pitchFamily="34" charset="0"/>
                <a:hlinkClick r:id="rId2"/>
              </a:rPr>
              <a:t>www.cecmutual.cl</a:t>
            </a:r>
            <a:endParaRPr lang="es-CL" sz="2800" dirty="0" smtClean="0">
              <a:latin typeface="Verdana" pitchFamily="34" charset="0"/>
              <a:ea typeface="Verdana" pitchFamily="34" charset="0"/>
              <a:cs typeface="Verdana" pitchFamily="34" charset="0"/>
            </a:endParaRPr>
          </a:p>
          <a:p>
            <a:pPr algn="ctr" fontAlgn="auto">
              <a:spcBef>
                <a:spcPts val="0"/>
              </a:spcBef>
              <a:spcAft>
                <a:spcPts val="0"/>
              </a:spcAft>
              <a:defRPr/>
            </a:pPr>
            <a:endParaRPr lang="es-ES" sz="1600"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9062"/>
          <a:stretch/>
        </p:blipFill>
        <p:spPr bwMode="auto">
          <a:xfrm>
            <a:off x="4211960" y="2286711"/>
            <a:ext cx="4752527"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2062324" y="548680"/>
            <a:ext cx="49579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¿Qué hemos hecho? </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466628" y="1071900"/>
            <a:ext cx="8085578" cy="4301316"/>
          </a:xfrm>
          <a:prstGeom prst="rect">
            <a:avLst/>
          </a:prstGeom>
          <a:noFill/>
          <a:ln w="9525" algn="ctr">
            <a:noFill/>
            <a:miter lim="800000"/>
            <a:headEnd/>
            <a:tailEnd/>
          </a:ln>
        </p:spPr>
        <p:txBody>
          <a:bodyPr anchor="ctr"/>
          <a:lstStyle/>
          <a:p>
            <a:pPr algn="ctr" fontAlgn="auto">
              <a:spcBef>
                <a:spcPts val="0"/>
              </a:spcBef>
              <a:spcAft>
                <a:spcPts val="0"/>
              </a:spcAft>
              <a:defRPr/>
            </a:pPr>
            <a:endParaRPr lang="es-CL" sz="1600" dirty="0">
              <a:latin typeface="Verdana" pitchFamily="34" charset="0"/>
              <a:ea typeface="Verdana" pitchFamily="34" charset="0"/>
              <a:cs typeface="Verdana" pitchFamily="34" charset="0"/>
            </a:endParaRPr>
          </a:p>
          <a:p>
            <a:pPr fontAlgn="auto">
              <a:spcBef>
                <a:spcPts val="0"/>
              </a:spcBef>
              <a:spcAft>
                <a:spcPts val="0"/>
              </a:spcAft>
              <a:defRPr/>
            </a:pPr>
            <a:endParaRPr lang="es-ES" sz="1600" dirty="0">
              <a:latin typeface="Verdana" pitchFamily="34" charset="0"/>
              <a:ea typeface="Verdana" pitchFamily="34" charset="0"/>
              <a:cs typeface="Verdana" pitchFamily="34" charset="0"/>
            </a:endParaRPr>
          </a:p>
        </p:txBody>
      </p:sp>
      <p:sp>
        <p:nvSpPr>
          <p:cNvPr id="4" name="11 Rectángulo"/>
          <p:cNvSpPr>
            <a:spLocks noChangeArrowheads="1"/>
          </p:cNvSpPr>
          <p:nvPr/>
        </p:nvSpPr>
        <p:spPr bwMode="auto">
          <a:xfrm>
            <a:off x="899592" y="4797152"/>
            <a:ext cx="7200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s-ES" sz="1600" dirty="0">
              <a:latin typeface="Verdana" pitchFamily="34" charset="0"/>
              <a:ea typeface="Verdana" pitchFamily="34" charset="0"/>
              <a:cs typeface="Verdana" pitchFamily="34" charset="0"/>
            </a:endParaRPr>
          </a:p>
          <a:p>
            <a:pPr algn="ctr"/>
            <a:endParaRPr lang="es-ES" sz="1600" dirty="0">
              <a:latin typeface="Verdana" pitchFamily="34" charset="0"/>
              <a:ea typeface="Verdana" pitchFamily="34" charset="0"/>
              <a:cs typeface="Verdana" pitchFamily="34" charset="0"/>
            </a:endParaRPr>
          </a:p>
        </p:txBody>
      </p:sp>
      <p:sp>
        <p:nvSpPr>
          <p:cNvPr id="5" name="4 Rectángulo"/>
          <p:cNvSpPr/>
          <p:nvPr/>
        </p:nvSpPr>
        <p:spPr>
          <a:xfrm>
            <a:off x="658502" y="1196752"/>
            <a:ext cx="8161969" cy="4570482"/>
          </a:xfrm>
          <a:prstGeom prst="rect">
            <a:avLst/>
          </a:prstGeom>
        </p:spPr>
        <p:txBody>
          <a:bodyPr wrap="square">
            <a:spAutoFit/>
          </a:bodyPr>
          <a:lstStyle/>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En </a:t>
            </a:r>
            <a:r>
              <a:rPr lang="es-CL" sz="1600" dirty="0">
                <a:latin typeface="Verdana" pitchFamily="34" charset="0"/>
                <a:ea typeface="Verdana" pitchFamily="34" charset="0"/>
                <a:cs typeface="Verdana" pitchFamily="34" charset="0"/>
              </a:rPr>
              <a:t>el período </a:t>
            </a:r>
            <a:r>
              <a:rPr lang="es-CL" sz="1600" dirty="0" smtClean="0">
                <a:latin typeface="Verdana" pitchFamily="34" charset="0"/>
                <a:ea typeface="Verdana" pitchFamily="34" charset="0"/>
                <a:cs typeface="Verdana" pitchFamily="34" charset="0"/>
              </a:rPr>
              <a:t>Noviembre </a:t>
            </a:r>
            <a:r>
              <a:rPr lang="es-CL" sz="1600" dirty="0">
                <a:latin typeface="Verdana" pitchFamily="34" charset="0"/>
                <a:ea typeface="Verdana" pitchFamily="34" charset="0"/>
                <a:cs typeface="Verdana" pitchFamily="34" charset="0"/>
              </a:rPr>
              <a:t>de </a:t>
            </a:r>
            <a:r>
              <a:rPr lang="es-CL" sz="1600" dirty="0" smtClean="0">
                <a:latin typeface="Verdana" pitchFamily="34" charset="0"/>
                <a:ea typeface="Verdana" pitchFamily="34" charset="0"/>
                <a:cs typeface="Verdana" pitchFamily="34" charset="0"/>
              </a:rPr>
              <a:t>2014 –Noviembre de </a:t>
            </a:r>
            <a:r>
              <a:rPr lang="es-CL" sz="1600" dirty="0">
                <a:latin typeface="Verdana" pitchFamily="34" charset="0"/>
                <a:ea typeface="Verdana" pitchFamily="34" charset="0"/>
                <a:cs typeface="Verdana" pitchFamily="34" charset="0"/>
              </a:rPr>
              <a:t>2015 </a:t>
            </a:r>
            <a:r>
              <a:rPr lang="es-CL" sz="1600" dirty="0" smtClean="0">
                <a:latin typeface="Verdana" pitchFamily="34" charset="0"/>
                <a:ea typeface="Verdana" pitchFamily="34" charset="0"/>
                <a:cs typeface="Verdana" pitchFamily="34" charset="0"/>
              </a:rPr>
              <a:t>se han </a:t>
            </a:r>
            <a:r>
              <a:rPr lang="es-CL" sz="1600" dirty="0">
                <a:latin typeface="Verdana" pitchFamily="34" charset="0"/>
                <a:ea typeface="Verdana" pitchFamily="34" charset="0"/>
                <a:cs typeface="Verdana" pitchFamily="34" charset="0"/>
              </a:rPr>
              <a:t>evaluado </a:t>
            </a:r>
            <a:r>
              <a:rPr lang="es-CL" sz="1600" dirty="0" smtClean="0">
                <a:latin typeface="Verdana" pitchFamily="34" charset="0"/>
                <a:ea typeface="Verdana" pitchFamily="34" charset="0"/>
                <a:cs typeface="Verdana" pitchFamily="34" charset="0"/>
              </a:rPr>
              <a:t> </a:t>
            </a:r>
            <a:r>
              <a:rPr lang="es-CL" sz="1600" dirty="0">
                <a:latin typeface="Verdana" pitchFamily="34" charset="0"/>
                <a:ea typeface="Verdana" pitchFamily="34" charset="0"/>
                <a:cs typeface="Verdana" pitchFamily="34" charset="0"/>
              </a:rPr>
              <a:t>55 proyectos de investigación. Un 38% más que el </a:t>
            </a:r>
            <a:r>
              <a:rPr lang="es-CL" sz="1600" dirty="0" smtClean="0">
                <a:latin typeface="Verdana" pitchFamily="34" charset="0"/>
                <a:ea typeface="Verdana" pitchFamily="34" charset="0"/>
                <a:cs typeface="Verdana" pitchFamily="34" charset="0"/>
              </a:rPr>
              <a:t>2014</a:t>
            </a: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Se </a:t>
            </a:r>
            <a:r>
              <a:rPr lang="es-CL" sz="1600" dirty="0">
                <a:latin typeface="Verdana" pitchFamily="34" charset="0"/>
                <a:ea typeface="Verdana" pitchFamily="34" charset="0"/>
                <a:cs typeface="Verdana" pitchFamily="34" charset="0"/>
              </a:rPr>
              <a:t>han realizado 10 reuniones (entre sesiones regulares y </a:t>
            </a:r>
            <a:r>
              <a:rPr lang="es-CL" sz="1600" dirty="0" smtClean="0">
                <a:latin typeface="Verdana" pitchFamily="34" charset="0"/>
                <a:ea typeface="Verdana" pitchFamily="34" charset="0"/>
                <a:cs typeface="Verdana" pitchFamily="34" charset="0"/>
              </a:rPr>
              <a:t>extraordinarias</a:t>
            </a:r>
            <a:r>
              <a:rPr lang="es-CL" sz="1600" dirty="0">
                <a:latin typeface="Verdana" pitchFamily="34" charset="0"/>
                <a:ea typeface="Verdana" pitchFamily="34" charset="0"/>
                <a:cs typeface="Verdana" pitchFamily="34" charset="0"/>
              </a:rPr>
              <a:t>) </a:t>
            </a:r>
            <a:r>
              <a:rPr lang="es-CL" sz="1600" dirty="0" smtClean="0">
                <a:latin typeface="Verdana" pitchFamily="34" charset="0"/>
                <a:ea typeface="Verdana" pitchFamily="34" charset="0"/>
                <a:cs typeface="Verdana" pitchFamily="34" charset="0"/>
              </a:rPr>
              <a:t>con un promedio </a:t>
            </a:r>
            <a:r>
              <a:rPr lang="es-CL" sz="1600" dirty="0">
                <a:latin typeface="Verdana" pitchFamily="34" charset="0"/>
                <a:ea typeface="Verdana" pitchFamily="34" charset="0"/>
                <a:cs typeface="Verdana" pitchFamily="34" charset="0"/>
              </a:rPr>
              <a:t>de 5,5 proyectos evaluados por cada </a:t>
            </a:r>
            <a:r>
              <a:rPr lang="es-CL" sz="1600">
                <a:latin typeface="Verdana" pitchFamily="34" charset="0"/>
                <a:ea typeface="Verdana" pitchFamily="34" charset="0"/>
                <a:cs typeface="Verdana" pitchFamily="34" charset="0"/>
              </a:rPr>
              <a:t>sesión </a:t>
            </a:r>
            <a:endParaRPr lang="es-CL" sz="160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smtClean="0">
                <a:latin typeface="Verdana" pitchFamily="34" charset="0"/>
                <a:ea typeface="Verdana" pitchFamily="34" charset="0"/>
                <a:cs typeface="Verdana" pitchFamily="34" charset="0"/>
              </a:rPr>
              <a:t>Se </a:t>
            </a:r>
            <a:r>
              <a:rPr lang="es-CL" sz="1600" dirty="0">
                <a:latin typeface="Verdana" pitchFamily="34" charset="0"/>
                <a:ea typeface="Verdana" pitchFamily="34" charset="0"/>
                <a:cs typeface="Verdana" pitchFamily="34" charset="0"/>
              </a:rPr>
              <a:t>han rechazado 3 proyectos de investigación (Un 5% de los proyectos presentados</a:t>
            </a:r>
            <a:r>
              <a:rPr lang="es-CL" sz="1600" dirty="0" smtClean="0">
                <a:latin typeface="Verdana" pitchFamily="34" charset="0"/>
                <a:ea typeface="Verdana" pitchFamily="34" charset="0"/>
                <a:cs typeface="Verdana" pitchFamily="34" charset="0"/>
              </a:rPr>
              <a:t>).</a:t>
            </a:r>
          </a:p>
          <a:p>
            <a:pPr marL="285750" indent="-285750" fontAlgn="auto">
              <a:lnSpc>
                <a:spcPct val="150000"/>
              </a:lnSpc>
              <a:spcBef>
                <a:spcPts val="0"/>
              </a:spcBef>
              <a:spcAft>
                <a:spcPts val="0"/>
              </a:spcAft>
              <a:buClr>
                <a:srgbClr val="669900"/>
              </a:buClr>
              <a:buFont typeface="Wingdings" pitchFamily="2" charset="2"/>
              <a:buChar char="v"/>
              <a:defRPr/>
            </a:pPr>
            <a:r>
              <a:rPr lang="es-ES" sz="1600" dirty="0" smtClean="0">
                <a:latin typeface="Verdana" pitchFamily="34" charset="0"/>
                <a:ea typeface="Verdana" pitchFamily="34" charset="0"/>
                <a:cs typeface="Verdana" pitchFamily="34" charset="0"/>
              </a:rPr>
              <a:t>A </a:t>
            </a:r>
            <a:r>
              <a:rPr lang="es-ES" sz="1600" dirty="0">
                <a:latin typeface="Verdana" pitchFamily="34" charset="0"/>
                <a:ea typeface="Verdana" pitchFamily="34" charset="0"/>
                <a:cs typeface="Verdana" pitchFamily="34" charset="0"/>
              </a:rPr>
              <a:t>dos proyectos se les retiró la evaluación favorable del CEC por nulo avance o desistimiento del Investigador </a:t>
            </a:r>
            <a:r>
              <a:rPr lang="es-ES" sz="1600" dirty="0" smtClean="0">
                <a:latin typeface="Verdana" pitchFamily="34" charset="0"/>
                <a:ea typeface="Verdana" pitchFamily="34" charset="0"/>
                <a:cs typeface="Verdana" pitchFamily="34" charset="0"/>
              </a:rPr>
              <a:t>Principal</a:t>
            </a: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En </a:t>
            </a:r>
            <a:r>
              <a:rPr lang="es-CL" sz="1600" dirty="0">
                <a:latin typeface="Verdana" pitchFamily="34" charset="0"/>
                <a:ea typeface="Verdana" pitchFamily="34" charset="0"/>
                <a:cs typeface="Verdana" pitchFamily="34" charset="0"/>
              </a:rPr>
              <a:t>Octubre-Noviembre de 2015 se realiza primer Curso de Ética Científico dictado por la Universidad Central para investigadores y personal asistencial de Mutual de Seguridad</a:t>
            </a:r>
          </a:p>
          <a:p>
            <a:pPr marL="285750" indent="-285750" fontAlgn="auto">
              <a:lnSpc>
                <a:spcPct val="150000"/>
              </a:lnSpc>
              <a:spcBef>
                <a:spcPts val="0"/>
              </a:spcBef>
              <a:spcAft>
                <a:spcPts val="0"/>
              </a:spcAft>
              <a:buClr>
                <a:srgbClr val="669900"/>
              </a:buClr>
              <a:buFont typeface="Wingdings" pitchFamily="2" charset="2"/>
              <a:buChar char="v"/>
              <a:defRPr/>
            </a:pPr>
            <a:endParaRPr lang="es-CL" dirty="0"/>
          </a:p>
        </p:txBody>
      </p:sp>
    </p:spTree>
    <p:extLst>
      <p:ext uri="{BB962C8B-B14F-4D97-AF65-F5344CB8AC3E}">
        <p14:creationId xmlns:p14="http://schemas.microsoft.com/office/powerpoint/2010/main" val="165973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nodePh="1">
                                  <p:stCondLst>
                                    <p:cond delay="0"/>
                                  </p:stCondLst>
                                  <p:endCondLst>
                                    <p:cond evt="begin" delay="0">
                                      <p:tn val="12"/>
                                    </p:cond>
                                  </p:end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2030443" y="548680"/>
            <a:ext cx="495794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¿Por qué se rechazan los proyectos? </a:t>
            </a:r>
            <a:endParaRPr lang="es-ES" sz="2800" b="1" dirty="0">
              <a:solidFill>
                <a:srgbClr val="004C64"/>
              </a:solidFill>
              <a:latin typeface="Verdana" pitchFamily="34" charset="0"/>
            </a:endParaRPr>
          </a:p>
        </p:txBody>
      </p:sp>
      <p:sp>
        <p:nvSpPr>
          <p:cNvPr id="3" name="Rectangle 3"/>
          <p:cNvSpPr>
            <a:spLocks noChangeArrowheads="1"/>
          </p:cNvSpPr>
          <p:nvPr/>
        </p:nvSpPr>
        <p:spPr bwMode="auto">
          <a:xfrm>
            <a:off x="466628" y="2026050"/>
            <a:ext cx="8085578" cy="4320480"/>
          </a:xfrm>
          <a:prstGeom prst="rect">
            <a:avLst/>
          </a:prstGeom>
          <a:noFill/>
          <a:ln w="9525" algn="ctr">
            <a:noFill/>
            <a:miter lim="800000"/>
            <a:headEnd/>
            <a:tailEnd/>
          </a:ln>
        </p:spPr>
        <p:txBody>
          <a:bodyPr anchor="ctr"/>
          <a:lstStyle/>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Falta de análisis y reflexión ética de las implicancias de la propuesta de investigación</a:t>
            </a:r>
          </a:p>
          <a:p>
            <a:pPr marL="285750" indent="-285750" fontAlgn="auto">
              <a:lnSpc>
                <a:spcPct val="150000"/>
              </a:lnSpc>
              <a:spcBef>
                <a:spcPts val="0"/>
              </a:spcBef>
              <a:spcAft>
                <a:spcPts val="0"/>
              </a:spcAft>
              <a:buClr>
                <a:srgbClr val="669900"/>
              </a:buClr>
              <a:buFont typeface="Wingdings" pitchFamily="2" charset="2"/>
              <a:buChar char="v"/>
              <a:defRPr/>
            </a:pP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se hace la distinción entre atención clínica regular e investigación (doble rol de clínico e investigador)</a:t>
            </a:r>
          </a:p>
          <a:p>
            <a:pPr marL="285750" indent="-285750" fontAlgn="auto">
              <a:lnSpc>
                <a:spcPct val="150000"/>
              </a:lnSpc>
              <a:spcBef>
                <a:spcPts val="0"/>
              </a:spcBef>
              <a:spcAft>
                <a:spcPts val="0"/>
              </a:spcAft>
              <a:buClr>
                <a:srgbClr val="669900"/>
              </a:buClr>
              <a:buFont typeface="Wingdings" pitchFamily="2" charset="2"/>
              <a:buChar char="v"/>
              <a:defRPr/>
            </a:pP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se explicita ni justifica el diseño metodológico</a:t>
            </a:r>
          </a:p>
          <a:p>
            <a:pPr marL="285750" indent="-285750" fontAlgn="auto">
              <a:lnSpc>
                <a:spcPct val="150000"/>
              </a:lnSpc>
              <a:spcBef>
                <a:spcPts val="0"/>
              </a:spcBef>
              <a:spcAft>
                <a:spcPts val="0"/>
              </a:spcAft>
              <a:buClr>
                <a:srgbClr val="669900"/>
              </a:buClr>
              <a:buFont typeface="Wingdings" pitchFamily="2" charset="2"/>
              <a:buChar char="v"/>
              <a:defRPr/>
            </a:pPr>
            <a:endParaRPr lang="es-CL" sz="1600" dirty="0" smtClean="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r>
              <a:rPr lang="es-CL" sz="1600" dirty="0" smtClean="0">
                <a:latin typeface="Verdana" pitchFamily="34" charset="0"/>
                <a:ea typeface="Verdana" pitchFamily="34" charset="0"/>
                <a:cs typeface="Verdana" pitchFamily="34" charset="0"/>
              </a:rPr>
              <a:t>No se adjunta el consentimiento informado o está redactado de manera confusa</a:t>
            </a:r>
            <a:endParaRPr lang="es-CL" sz="1600" dirty="0">
              <a:latin typeface="Verdana" pitchFamily="34" charset="0"/>
              <a:ea typeface="Verdana" pitchFamily="34" charset="0"/>
              <a:cs typeface="Verdana" pitchFamily="34" charset="0"/>
            </a:endParaRPr>
          </a:p>
          <a:p>
            <a:pPr marL="285750" indent="-285750" algn="ctr" fontAlgn="auto">
              <a:lnSpc>
                <a:spcPct val="150000"/>
              </a:lnSpc>
              <a:spcBef>
                <a:spcPts val="0"/>
              </a:spcBef>
              <a:spcAft>
                <a:spcPts val="0"/>
              </a:spcAft>
              <a:buClr>
                <a:srgbClr val="669900"/>
              </a:buClr>
              <a:buFont typeface="Wingdings" pitchFamily="2" charset="2"/>
              <a:buChar char="v"/>
              <a:defRPr/>
            </a:pPr>
            <a:endParaRPr lang="es-CL" sz="1600" dirty="0">
              <a:latin typeface="Verdana" pitchFamily="34" charset="0"/>
              <a:ea typeface="Verdana" pitchFamily="34" charset="0"/>
              <a:cs typeface="Verdana" pitchFamily="34" charset="0"/>
            </a:endParaRPr>
          </a:p>
          <a:p>
            <a:pPr marL="285750" indent="-285750" fontAlgn="auto">
              <a:lnSpc>
                <a:spcPct val="150000"/>
              </a:lnSpc>
              <a:spcBef>
                <a:spcPts val="0"/>
              </a:spcBef>
              <a:spcAft>
                <a:spcPts val="0"/>
              </a:spcAft>
              <a:buClr>
                <a:srgbClr val="669900"/>
              </a:buClr>
              <a:buFont typeface="Wingdings" pitchFamily="2" charset="2"/>
              <a:buChar char="v"/>
              <a:defRPr/>
            </a:pPr>
            <a:endParaRPr lang="es-E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9678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1 Rectángulo"/>
          <p:cNvSpPr>
            <a:spLocks noChangeArrowheads="1"/>
          </p:cNvSpPr>
          <p:nvPr/>
        </p:nvSpPr>
        <p:spPr bwMode="auto">
          <a:xfrm>
            <a:off x="440035" y="530448"/>
            <a:ext cx="8208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ES" sz="2800" b="1" dirty="0" smtClean="0">
                <a:solidFill>
                  <a:srgbClr val="004C64"/>
                </a:solidFill>
                <a:latin typeface="Verdana" pitchFamily="34" charset="0"/>
              </a:rPr>
              <a:t>Acreditación 2015</a:t>
            </a:r>
          </a:p>
        </p:txBody>
      </p:sp>
      <p:sp>
        <p:nvSpPr>
          <p:cNvPr id="4" name="3 Rectángulo"/>
          <p:cNvSpPr/>
          <p:nvPr/>
        </p:nvSpPr>
        <p:spPr>
          <a:xfrm>
            <a:off x="782506" y="1628800"/>
            <a:ext cx="7776864" cy="2800767"/>
          </a:xfrm>
          <a:prstGeom prst="rect">
            <a:avLst/>
          </a:prstGeom>
        </p:spPr>
        <p:txBody>
          <a:bodyPr wrap="square">
            <a:spAutoFit/>
          </a:bodyPr>
          <a:lstStyle/>
          <a:p>
            <a:pPr marL="342900" indent="-342900">
              <a:buClr>
                <a:srgbClr val="669900"/>
              </a:buClr>
              <a:buFont typeface="Wingdings" pitchFamily="2" charset="2"/>
              <a:buChar char="v"/>
            </a:pPr>
            <a:r>
              <a:rPr lang="es-CL" sz="1600" dirty="0">
                <a:latin typeface="Verdana" pitchFamily="34" charset="0"/>
                <a:ea typeface="Verdana" pitchFamily="34" charset="0"/>
                <a:cs typeface="Verdana" pitchFamily="34" charset="0"/>
              </a:rPr>
              <a:t>Mediante resolución exenta de la Seremi de Salud RM N° 4826 del 3 de Marzo se obtuvo la acreditación del CEC.</a:t>
            </a:r>
          </a:p>
          <a:p>
            <a:pPr marL="342900" indent="-342900">
              <a:buClr>
                <a:srgbClr val="669900"/>
              </a:buClr>
              <a:buFont typeface="Wingdings" pitchFamily="2" charset="2"/>
              <a:buChar char="v"/>
            </a:pPr>
            <a:endParaRPr lang="es-CL" sz="1600" dirty="0">
              <a:latin typeface="Verdana" pitchFamily="34" charset="0"/>
              <a:ea typeface="Verdana" pitchFamily="34" charset="0"/>
              <a:cs typeface="Verdana" pitchFamily="34" charset="0"/>
            </a:endParaRPr>
          </a:p>
          <a:p>
            <a:pPr marL="342900" indent="-342900">
              <a:buClr>
                <a:srgbClr val="669900"/>
              </a:buClr>
              <a:buFont typeface="Wingdings" pitchFamily="2" charset="2"/>
              <a:buChar char="v"/>
            </a:pPr>
            <a:r>
              <a:rPr lang="es-CL" sz="1600" dirty="0">
                <a:latin typeface="Verdana" pitchFamily="34" charset="0"/>
                <a:ea typeface="Verdana" pitchFamily="34" charset="0"/>
                <a:cs typeface="Verdana" pitchFamily="34" charset="0"/>
              </a:rPr>
              <a:t>Dicha acreditación tiene una duración de 3 años. </a:t>
            </a:r>
          </a:p>
          <a:p>
            <a:pPr marL="342900" indent="-342900">
              <a:buClr>
                <a:srgbClr val="669900"/>
              </a:buClr>
              <a:buFont typeface="Wingdings" pitchFamily="2" charset="2"/>
              <a:buChar char="v"/>
            </a:pPr>
            <a:endParaRPr lang="es-CL" sz="1600" dirty="0">
              <a:latin typeface="Verdana" pitchFamily="34" charset="0"/>
              <a:ea typeface="Verdana" pitchFamily="34" charset="0"/>
              <a:cs typeface="Verdana" pitchFamily="34" charset="0"/>
            </a:endParaRPr>
          </a:p>
          <a:p>
            <a:pPr marL="342900" indent="-342900">
              <a:buClr>
                <a:srgbClr val="669900"/>
              </a:buClr>
              <a:buFont typeface="Wingdings" pitchFamily="2" charset="2"/>
              <a:buChar char="v"/>
            </a:pPr>
            <a:r>
              <a:rPr lang="es-CL" sz="1600" dirty="0">
                <a:latin typeface="Verdana" pitchFamily="34" charset="0"/>
                <a:ea typeface="Verdana" pitchFamily="34" charset="0"/>
                <a:cs typeface="Verdana" pitchFamily="34" charset="0"/>
              </a:rPr>
              <a:t>Esta acreditación nos permitió mejorar nuestros estándares de calidad así como obtener la facultad de evaluar cualquier proyecto de investigación de cualquier lugar de nuestro país</a:t>
            </a:r>
          </a:p>
          <a:p>
            <a:pPr marL="342900" indent="-342900">
              <a:buClr>
                <a:srgbClr val="669900"/>
              </a:buClr>
              <a:buFont typeface="Wingdings" pitchFamily="2" charset="2"/>
              <a:buChar char="v"/>
            </a:pPr>
            <a:endParaRPr lang="es-CL" sz="1600" dirty="0">
              <a:latin typeface="Verdana" pitchFamily="34" charset="0"/>
              <a:ea typeface="Verdana" pitchFamily="34" charset="0"/>
              <a:cs typeface="Verdana" pitchFamily="34" charset="0"/>
            </a:endParaRPr>
          </a:p>
          <a:p>
            <a:pPr marL="342900" indent="-342900">
              <a:buClr>
                <a:srgbClr val="669900"/>
              </a:buClr>
              <a:buFont typeface="Wingdings" pitchFamily="2" charset="2"/>
              <a:buChar char="v"/>
            </a:pPr>
            <a:r>
              <a:rPr lang="es-CL" sz="1600" dirty="0">
                <a:latin typeface="Verdana" pitchFamily="34" charset="0"/>
                <a:ea typeface="Verdana" pitchFamily="34" charset="0"/>
                <a:cs typeface="Verdana" pitchFamily="34" charset="0"/>
              </a:rPr>
              <a:t>Somos el primer comité de ética del sistema de Mutualidades acreditado</a:t>
            </a:r>
          </a:p>
        </p:txBody>
      </p:sp>
    </p:spTree>
    <p:extLst>
      <p:ext uri="{BB962C8B-B14F-4D97-AF65-F5344CB8AC3E}">
        <p14:creationId xmlns:p14="http://schemas.microsoft.com/office/powerpoint/2010/main" val="2668980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440035" y="530448"/>
            <a:ext cx="8208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2800" b="1" dirty="0" smtClean="0">
                <a:solidFill>
                  <a:srgbClr val="004C64"/>
                </a:solidFill>
                <a:latin typeface="Verdana" pitchFamily="34" charset="0"/>
              </a:rPr>
              <a:t>Seguimiento de proyectos</a:t>
            </a:r>
            <a:endParaRPr lang="es-ES" sz="2800" b="1" dirty="0">
              <a:solidFill>
                <a:srgbClr val="004C64"/>
              </a:solidFill>
              <a:latin typeface="Verdana" pitchFamily="34" charset="0"/>
            </a:endParaRPr>
          </a:p>
        </p:txBody>
      </p:sp>
      <p:sp>
        <p:nvSpPr>
          <p:cNvPr id="8" name="7 Rectángulo"/>
          <p:cNvSpPr/>
          <p:nvPr/>
        </p:nvSpPr>
        <p:spPr>
          <a:xfrm>
            <a:off x="683568" y="1340768"/>
            <a:ext cx="7776864" cy="830997"/>
          </a:xfrm>
          <a:prstGeom prst="rect">
            <a:avLst/>
          </a:prstGeom>
        </p:spPr>
        <p:txBody>
          <a:bodyPr wrap="square">
            <a:spAutoFit/>
          </a:bodyPr>
          <a:lstStyle/>
          <a:p>
            <a:pPr algn="ctr"/>
            <a:r>
              <a:rPr lang="es-CL" sz="2400" dirty="0" smtClean="0">
                <a:latin typeface="Verdana" pitchFamily="34" charset="0"/>
                <a:ea typeface="Verdana" pitchFamily="34" charset="0"/>
                <a:cs typeface="Verdana" pitchFamily="34" charset="0"/>
              </a:rPr>
              <a:t>El proceso de seguimiento de proyecto comenzó el año 2014</a:t>
            </a:r>
            <a:endParaRPr lang="es-CL" sz="2400" dirty="0">
              <a:latin typeface="Verdana" pitchFamily="34" charset="0"/>
              <a:ea typeface="Verdana" pitchFamily="34" charset="0"/>
              <a:cs typeface="Verdana" pitchFamily="34" charset="0"/>
            </a:endParaRPr>
          </a:p>
        </p:txBody>
      </p:sp>
      <p:sp>
        <p:nvSpPr>
          <p:cNvPr id="7" name="6 Rectángulo"/>
          <p:cNvSpPr/>
          <p:nvPr/>
        </p:nvSpPr>
        <p:spPr>
          <a:xfrm>
            <a:off x="656059" y="2348880"/>
            <a:ext cx="7776864" cy="3293209"/>
          </a:xfrm>
          <a:prstGeom prst="rect">
            <a:avLst/>
          </a:prstGeom>
        </p:spPr>
        <p:txBody>
          <a:bodyPr wrap="square">
            <a:spAutoFit/>
          </a:bodyPr>
          <a:lstStyle/>
          <a:p>
            <a:pPr marL="285750" indent="-285750">
              <a:buFont typeface="Arial" pitchFamily="34" charset="0"/>
              <a:buChar char="•"/>
            </a:pPr>
            <a:r>
              <a:rPr lang="es-CL" sz="1600" dirty="0">
                <a:latin typeface="Verdana" pitchFamily="34" charset="0"/>
                <a:ea typeface="Verdana" pitchFamily="34" charset="0"/>
                <a:cs typeface="Verdana" pitchFamily="34" charset="0"/>
              </a:rPr>
              <a:t>Tenga todos los documentos aprobados por el CEC en un archivador seguro (protocolo timbrado</a:t>
            </a:r>
            <a:r>
              <a:rPr lang="es-CL" sz="1600" dirty="0" smtClean="0">
                <a:latin typeface="Verdana" pitchFamily="34" charset="0"/>
                <a:ea typeface="Verdana" pitchFamily="34" charset="0"/>
                <a:cs typeface="Verdana" pitchFamily="34" charset="0"/>
              </a:rPr>
              <a:t>, consentimiento </a:t>
            </a:r>
            <a:r>
              <a:rPr lang="es-CL" sz="1600" dirty="0">
                <a:latin typeface="Verdana" pitchFamily="34" charset="0"/>
                <a:ea typeface="Verdana" pitchFamily="34" charset="0"/>
                <a:cs typeface="Verdana" pitchFamily="34" charset="0"/>
              </a:rPr>
              <a:t>timbrado con fecha, cartas de compromiso, </a:t>
            </a:r>
            <a:r>
              <a:rPr lang="es-CL" sz="1600" dirty="0" err="1">
                <a:latin typeface="Verdana" pitchFamily="34" charset="0"/>
                <a:ea typeface="Verdana" pitchFamily="34" charset="0"/>
                <a:cs typeface="Verdana" pitchFamily="34" charset="0"/>
              </a:rPr>
              <a:t>curriculum</a:t>
            </a:r>
            <a:r>
              <a:rPr lang="es-CL" sz="1600" dirty="0">
                <a:latin typeface="Verdana" pitchFamily="34" charset="0"/>
                <a:ea typeface="Verdana" pitchFamily="34" charset="0"/>
                <a:cs typeface="Verdana" pitchFamily="34" charset="0"/>
              </a:rPr>
              <a:t> vitae, entre otros). </a:t>
            </a:r>
            <a:r>
              <a:rPr lang="es-CL" sz="1600" dirty="0" smtClean="0">
                <a:latin typeface="Verdana" pitchFamily="34" charset="0"/>
                <a:ea typeface="Verdana" pitchFamily="34" charset="0"/>
                <a:cs typeface="Verdana" pitchFamily="34" charset="0"/>
              </a:rPr>
              <a:t>Recuerde que </a:t>
            </a:r>
            <a:r>
              <a:rPr lang="es-CL" sz="1600" dirty="0">
                <a:latin typeface="Verdana" pitchFamily="34" charset="0"/>
                <a:ea typeface="Verdana" pitchFamily="34" charset="0"/>
                <a:cs typeface="Verdana" pitchFamily="34" charset="0"/>
              </a:rPr>
              <a:t>este archivador constituirá su Master </a:t>
            </a:r>
            <a:r>
              <a:rPr lang="es-CL" sz="1600" dirty="0" smtClean="0">
                <a:latin typeface="Verdana" pitchFamily="34" charset="0"/>
                <a:ea typeface="Verdana" pitchFamily="34" charset="0"/>
                <a:cs typeface="Verdana" pitchFamily="34" charset="0"/>
              </a:rPr>
              <a:t>File</a:t>
            </a:r>
          </a:p>
          <a:p>
            <a:pPr marL="285750" indent="-285750">
              <a:buFont typeface="Arial" pitchFamily="34" charset="0"/>
              <a:buChar char="•"/>
            </a:pPr>
            <a:endParaRPr lang="es-CL" sz="1600" dirty="0" smtClean="0">
              <a:latin typeface="Verdana" pitchFamily="34" charset="0"/>
              <a:ea typeface="Verdana" pitchFamily="34" charset="0"/>
              <a:cs typeface="Verdana" pitchFamily="34" charset="0"/>
            </a:endParaRPr>
          </a:p>
          <a:p>
            <a:pPr marL="285750" indent="-285750">
              <a:buFont typeface="Arial" pitchFamily="34" charset="0"/>
              <a:buChar char="•"/>
            </a:pPr>
            <a:r>
              <a:rPr lang="es-CL" sz="1600" dirty="0" smtClean="0">
                <a:latin typeface="Verdana" pitchFamily="34" charset="0"/>
                <a:ea typeface="Verdana" pitchFamily="34" charset="0"/>
                <a:cs typeface="Verdana" pitchFamily="34" charset="0"/>
              </a:rPr>
              <a:t>Informe </a:t>
            </a:r>
            <a:r>
              <a:rPr lang="es-CL" sz="1600" dirty="0">
                <a:latin typeface="Verdana" pitchFamily="34" charset="0"/>
                <a:ea typeface="Verdana" pitchFamily="34" charset="0"/>
                <a:cs typeface="Verdana" pitchFamily="34" charset="0"/>
              </a:rPr>
              <a:t>oportunamente los eventos adversos serios, con un máximo de 48hrs de ocurrido, al </a:t>
            </a:r>
            <a:r>
              <a:rPr lang="es-CL" sz="1600" dirty="0" smtClean="0">
                <a:latin typeface="Verdana" pitchFamily="34" charset="0"/>
                <a:ea typeface="Verdana" pitchFamily="34" charset="0"/>
                <a:cs typeface="Verdana" pitchFamily="34" charset="0"/>
              </a:rPr>
              <a:t>CEC mediante </a:t>
            </a:r>
            <a:r>
              <a:rPr lang="es-CL" sz="1600" dirty="0">
                <a:latin typeface="Verdana" pitchFamily="34" charset="0"/>
                <a:ea typeface="Verdana" pitchFamily="34" charset="0"/>
                <a:cs typeface="Verdana" pitchFamily="34" charset="0"/>
              </a:rPr>
              <a:t>correo </a:t>
            </a:r>
            <a:r>
              <a:rPr lang="es-CL" sz="1600" dirty="0" smtClean="0">
                <a:latin typeface="Verdana" pitchFamily="34" charset="0"/>
                <a:ea typeface="Verdana" pitchFamily="34" charset="0"/>
                <a:cs typeface="Verdana" pitchFamily="34" charset="0"/>
              </a:rPr>
              <a:t>electrónico.</a:t>
            </a:r>
          </a:p>
          <a:p>
            <a:pPr marL="285750" indent="-285750">
              <a:buFont typeface="Arial" pitchFamily="34" charset="0"/>
              <a:buChar char="•"/>
            </a:pPr>
            <a:endParaRPr lang="es-CL" sz="1600" dirty="0" smtClean="0">
              <a:latin typeface="Verdana" pitchFamily="34" charset="0"/>
              <a:ea typeface="Verdana" pitchFamily="34" charset="0"/>
              <a:cs typeface="Verdana" pitchFamily="34" charset="0"/>
            </a:endParaRPr>
          </a:p>
          <a:p>
            <a:pPr marL="285750" indent="-285750">
              <a:buFont typeface="Arial" pitchFamily="34" charset="0"/>
              <a:buChar char="•"/>
            </a:pPr>
            <a:r>
              <a:rPr lang="es-CL" sz="1600" dirty="0" smtClean="0">
                <a:latin typeface="Verdana" pitchFamily="34" charset="0"/>
                <a:ea typeface="Verdana" pitchFamily="34" charset="0"/>
                <a:cs typeface="Verdana" pitchFamily="34" charset="0"/>
              </a:rPr>
              <a:t>Cualquier </a:t>
            </a:r>
            <a:r>
              <a:rPr lang="es-CL" sz="1600" dirty="0">
                <a:latin typeface="Verdana" pitchFamily="34" charset="0"/>
                <a:ea typeface="Verdana" pitchFamily="34" charset="0"/>
                <a:cs typeface="Verdana" pitchFamily="34" charset="0"/>
              </a:rPr>
              <a:t>solicitud de </a:t>
            </a:r>
            <a:r>
              <a:rPr lang="es-CL" sz="1600" dirty="0" smtClean="0">
                <a:latin typeface="Verdana" pitchFamily="34" charset="0"/>
                <a:ea typeface="Verdana" pitchFamily="34" charset="0"/>
                <a:cs typeface="Verdana" pitchFamily="34" charset="0"/>
              </a:rPr>
              <a:t>modificación, </a:t>
            </a:r>
            <a:r>
              <a:rPr lang="es-CL" sz="1600" dirty="0">
                <a:latin typeface="Verdana" pitchFamily="34" charset="0"/>
                <a:ea typeface="Verdana" pitchFamily="34" charset="0"/>
                <a:cs typeface="Verdana" pitchFamily="34" charset="0"/>
              </a:rPr>
              <a:t>ya sea en el consentimiento o en el protocolo, debe ser enviada </a:t>
            </a:r>
            <a:r>
              <a:rPr lang="es-CL" sz="1600" dirty="0" smtClean="0">
                <a:latin typeface="Verdana" pitchFamily="34" charset="0"/>
                <a:ea typeface="Verdana" pitchFamily="34" charset="0"/>
                <a:cs typeface="Verdana" pitchFamily="34" charset="0"/>
              </a:rPr>
              <a:t>al CEC </a:t>
            </a:r>
            <a:r>
              <a:rPr lang="es-CL" sz="1600" dirty="0">
                <a:latin typeface="Verdana" pitchFamily="34" charset="0"/>
                <a:ea typeface="Verdana" pitchFamily="34" charset="0"/>
                <a:cs typeface="Verdana" pitchFamily="34" charset="0"/>
              </a:rPr>
              <a:t>antes de aplicarla</a:t>
            </a:r>
            <a:r>
              <a:rPr lang="es-CL" sz="1600" dirty="0" smtClean="0">
                <a:latin typeface="Verdana" pitchFamily="34" charset="0"/>
                <a:ea typeface="Verdana" pitchFamily="34" charset="0"/>
                <a:cs typeface="Verdana" pitchFamily="34" charset="0"/>
              </a:rPr>
              <a:t>. </a:t>
            </a:r>
          </a:p>
          <a:p>
            <a:pPr marL="285750" indent="-285750">
              <a:buFont typeface="Arial" pitchFamily="34" charset="0"/>
              <a:buChar char="•"/>
            </a:pPr>
            <a:endParaRPr lang="es-CL" sz="1600" dirty="0" smtClean="0">
              <a:latin typeface="Verdana" pitchFamily="34" charset="0"/>
              <a:ea typeface="Verdana" pitchFamily="34" charset="0"/>
              <a:cs typeface="Verdana" pitchFamily="34" charset="0"/>
            </a:endParaRPr>
          </a:p>
          <a:p>
            <a:pPr marL="285750" indent="-285750">
              <a:buFont typeface="Arial" pitchFamily="34" charset="0"/>
              <a:buChar char="•"/>
            </a:pPr>
            <a:r>
              <a:rPr lang="es-CL" sz="1600" dirty="0" smtClean="0">
                <a:latin typeface="Verdana" pitchFamily="34" charset="0"/>
                <a:ea typeface="Verdana" pitchFamily="34" charset="0"/>
                <a:cs typeface="Verdana" pitchFamily="34" charset="0"/>
              </a:rPr>
              <a:t>En </a:t>
            </a:r>
            <a:r>
              <a:rPr lang="es-CL" sz="1600" dirty="0">
                <a:latin typeface="Verdana" pitchFamily="34" charset="0"/>
                <a:ea typeface="Verdana" pitchFamily="34" charset="0"/>
                <a:cs typeface="Verdana" pitchFamily="34" charset="0"/>
              </a:rPr>
              <a:t>caso de producirse desviaciones no </a:t>
            </a:r>
            <a:r>
              <a:rPr lang="es-CL" sz="1600" dirty="0" smtClean="0">
                <a:latin typeface="Verdana" pitchFamily="34" charset="0"/>
                <a:ea typeface="Verdana" pitchFamily="34" charset="0"/>
                <a:cs typeface="Verdana" pitchFamily="34" charset="0"/>
              </a:rPr>
              <a:t>planificadas </a:t>
            </a:r>
            <a:r>
              <a:rPr lang="es-CL" sz="1600" dirty="0">
                <a:latin typeface="Verdana" pitchFamily="34" charset="0"/>
                <a:ea typeface="Verdana" pitchFamily="34" charset="0"/>
                <a:cs typeface="Verdana" pitchFamily="34" charset="0"/>
              </a:rPr>
              <a:t>y de fuerza mayor, debe informar al CEC con </a:t>
            </a:r>
            <a:r>
              <a:rPr lang="es-CL" sz="1600" dirty="0" smtClean="0">
                <a:latin typeface="Verdana" pitchFamily="34" charset="0"/>
                <a:ea typeface="Verdana" pitchFamily="34" charset="0"/>
                <a:cs typeface="Verdana" pitchFamily="34" charset="0"/>
              </a:rPr>
              <a:t>48hrs de </a:t>
            </a:r>
            <a:r>
              <a:rPr lang="es-CL" sz="1600" dirty="0">
                <a:latin typeface="Verdana" pitchFamily="34" charset="0"/>
                <a:ea typeface="Verdana" pitchFamily="34" charset="0"/>
                <a:cs typeface="Verdana" pitchFamily="34" charset="0"/>
              </a:rPr>
              <a:t>ocurrida.</a:t>
            </a:r>
          </a:p>
        </p:txBody>
      </p:sp>
    </p:spTree>
    <p:extLst>
      <p:ext uri="{BB962C8B-B14F-4D97-AF65-F5344CB8AC3E}">
        <p14:creationId xmlns:p14="http://schemas.microsoft.com/office/powerpoint/2010/main" val="2851984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Rectángulo"/>
          <p:cNvSpPr>
            <a:spLocks noChangeArrowheads="1"/>
          </p:cNvSpPr>
          <p:nvPr/>
        </p:nvSpPr>
        <p:spPr bwMode="auto">
          <a:xfrm>
            <a:off x="407541" y="2852936"/>
            <a:ext cx="820891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3400" b="1" dirty="0" smtClean="0">
                <a:solidFill>
                  <a:srgbClr val="004C64"/>
                </a:solidFill>
                <a:latin typeface="Verdana" pitchFamily="34" charset="0"/>
              </a:rPr>
              <a:t>¡Muchas Gracias!</a:t>
            </a:r>
          </a:p>
        </p:txBody>
      </p:sp>
      <p:sp>
        <p:nvSpPr>
          <p:cNvPr id="3" name="2 Rectángulo"/>
          <p:cNvSpPr/>
          <p:nvPr/>
        </p:nvSpPr>
        <p:spPr>
          <a:xfrm>
            <a:off x="2832062" y="3468489"/>
            <a:ext cx="3359869" cy="369332"/>
          </a:xfrm>
          <a:prstGeom prst="rect">
            <a:avLst/>
          </a:prstGeom>
        </p:spPr>
        <p:txBody>
          <a:bodyPr wrap="square">
            <a:spAutoFit/>
          </a:bodyPr>
          <a:lstStyle/>
          <a:p>
            <a:pPr algn="ctr"/>
            <a:r>
              <a:rPr lang="es-CL" dirty="0" smtClean="0">
                <a:solidFill>
                  <a:srgbClr val="004C64"/>
                </a:solidFill>
                <a:latin typeface="Verdana" pitchFamily="34" charset="0"/>
              </a:rPr>
              <a:t>cec@mutual.cl</a:t>
            </a:r>
            <a:endParaRPr lang="es-ES" dirty="0">
              <a:solidFill>
                <a:srgbClr val="004C64"/>
              </a:solidFill>
              <a:latin typeface="Verdana" pitchFamily="34" charset="0"/>
            </a:endParaRPr>
          </a:p>
        </p:txBody>
      </p:sp>
    </p:spTree>
    <p:extLst>
      <p:ext uri="{BB962C8B-B14F-4D97-AF65-F5344CB8AC3E}">
        <p14:creationId xmlns:p14="http://schemas.microsoft.com/office/powerpoint/2010/main" val="1962510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598</Words>
  <Application>Microsoft Office PowerPoint</Application>
  <PresentationFormat>Presentación en pantalla (4:3)</PresentationFormat>
  <Paragraphs>133</Paragraphs>
  <Slides>9</Slides>
  <Notes>3</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Mutual de Seguridad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Marta Martinez</dc:creator>
  <cp:lastModifiedBy>Leonardo Aguirre</cp:lastModifiedBy>
  <cp:revision>16</cp:revision>
  <dcterms:created xsi:type="dcterms:W3CDTF">2014-11-11T19:53:48Z</dcterms:created>
  <dcterms:modified xsi:type="dcterms:W3CDTF">2015-11-30T19:01:00Z</dcterms:modified>
</cp:coreProperties>
</file>