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2" r:id="rId2"/>
    <p:sldId id="293" r:id="rId3"/>
    <p:sldId id="294" r:id="rId4"/>
    <p:sldId id="298" r:id="rId5"/>
    <p:sldId id="299" r:id="rId6"/>
    <p:sldId id="310" r:id="rId7"/>
    <p:sldId id="300" r:id="rId8"/>
    <p:sldId id="303" r:id="rId9"/>
    <p:sldId id="304" r:id="rId10"/>
    <p:sldId id="307" r:id="rId11"/>
    <p:sldId id="301" r:id="rId12"/>
    <p:sldId id="302" r:id="rId13"/>
    <p:sldId id="311" r:id="rId14"/>
    <p:sldId id="308" r:id="rId15"/>
    <p:sldId id="309" r:id="rId16"/>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B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838" autoAdjust="0"/>
    <p:restoredTop sz="94660"/>
  </p:normalViewPr>
  <p:slideViewPr>
    <p:cSldViewPr>
      <p:cViewPr>
        <p:scale>
          <a:sx n="70" d="100"/>
          <a:sy n="70" d="100"/>
        </p:scale>
        <p:origin x="-1140"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0640E2-2A8D-451F-B02A-F7A7A548E0C6}" type="datetimeFigureOut">
              <a:rPr lang="es-CL" smtClean="0"/>
              <a:t>11/11/2014</a:t>
            </a:fld>
            <a:endParaRPr lang="es-CL"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A6A87A-8868-4C2D-B449-35BBD9C6EC97}" type="slidenum">
              <a:rPr lang="es-CL" smtClean="0"/>
              <a:t>‹Nº›</a:t>
            </a:fld>
            <a:endParaRPr lang="es-CL" dirty="0"/>
          </a:p>
        </p:txBody>
      </p:sp>
    </p:spTree>
    <p:extLst>
      <p:ext uri="{BB962C8B-B14F-4D97-AF65-F5344CB8AC3E}">
        <p14:creationId xmlns:p14="http://schemas.microsoft.com/office/powerpoint/2010/main" val="1306291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490" eaLnBrk="0" hangingPunct="0">
              <a:defRPr sz="2300">
                <a:solidFill>
                  <a:schemeClr val="tx1"/>
                </a:solidFill>
                <a:latin typeface="Arial" charset="0"/>
                <a:ea typeface="ＭＳ Ｐゴシック" pitchFamily="34" charset="-128"/>
              </a:defRPr>
            </a:lvl1pPr>
            <a:lvl2pPr marL="724599" indent="-278692" defTabSz="913490" eaLnBrk="0" hangingPunct="0">
              <a:defRPr sz="2300">
                <a:solidFill>
                  <a:schemeClr val="tx1"/>
                </a:solidFill>
                <a:latin typeface="Arial" charset="0"/>
                <a:ea typeface="ＭＳ Ｐゴシック" pitchFamily="34" charset="-128"/>
              </a:defRPr>
            </a:lvl2pPr>
            <a:lvl3pPr marL="1114768" indent="-222954" defTabSz="913490" eaLnBrk="0" hangingPunct="0">
              <a:defRPr sz="2300">
                <a:solidFill>
                  <a:schemeClr val="tx1"/>
                </a:solidFill>
                <a:latin typeface="Arial" charset="0"/>
                <a:ea typeface="ＭＳ Ｐゴシック" pitchFamily="34" charset="-128"/>
              </a:defRPr>
            </a:lvl3pPr>
            <a:lvl4pPr marL="1560675" indent="-222954" defTabSz="913490" eaLnBrk="0" hangingPunct="0">
              <a:defRPr sz="2300">
                <a:solidFill>
                  <a:schemeClr val="tx1"/>
                </a:solidFill>
                <a:latin typeface="Arial" charset="0"/>
                <a:ea typeface="ＭＳ Ｐゴシック" pitchFamily="34" charset="-128"/>
              </a:defRPr>
            </a:lvl4pPr>
            <a:lvl5pPr marL="2006582" indent="-222954" defTabSz="913490" eaLnBrk="0" hangingPunct="0">
              <a:defRPr sz="2300">
                <a:solidFill>
                  <a:schemeClr val="tx1"/>
                </a:solidFill>
                <a:latin typeface="Arial" charset="0"/>
                <a:ea typeface="ＭＳ Ｐゴシック" pitchFamily="34" charset="-128"/>
              </a:defRPr>
            </a:lvl5pPr>
            <a:lvl6pPr marL="2452489"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6pPr>
            <a:lvl7pPr marL="2898397"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7pPr>
            <a:lvl8pPr marL="3344304"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8pPr>
            <a:lvl9pPr marL="3790211"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9pPr>
          </a:lstStyle>
          <a:p>
            <a:fld id="{19B16699-9644-41C9-8252-A124A446685A}" type="slidenum">
              <a:rPr lang="es-ES" sz="1200">
                <a:latin typeface="Times" pitchFamily="18" charset="0"/>
              </a:rPr>
              <a:pPr/>
              <a:t>1</a:t>
            </a:fld>
            <a:endParaRPr lang="es-ES" sz="1200">
              <a:latin typeface="Times"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5579" y="8686723"/>
            <a:ext cx="2972421" cy="45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0" rIns="91422" bIns="45710" anchor="b"/>
          <a:lstStyle>
            <a:lvl1pPr defTabSz="958850" eaLnBrk="0" hangingPunct="0">
              <a:defRPr sz="2400">
                <a:solidFill>
                  <a:schemeClr val="tx1"/>
                </a:solidFill>
                <a:latin typeface="Arial" charset="0"/>
                <a:ea typeface="ＭＳ Ｐゴシック" pitchFamily="34" charset="-128"/>
              </a:defRPr>
            </a:lvl1pPr>
            <a:lvl2pPr marL="742950" indent="-285750" defTabSz="958850" eaLnBrk="0" hangingPunct="0">
              <a:defRPr sz="2400">
                <a:solidFill>
                  <a:schemeClr val="tx1"/>
                </a:solidFill>
                <a:latin typeface="Arial" charset="0"/>
                <a:ea typeface="ＭＳ Ｐゴシック" pitchFamily="34" charset="-128"/>
              </a:defRPr>
            </a:lvl2pPr>
            <a:lvl3pPr marL="1143000" indent="-228600" defTabSz="958850" eaLnBrk="0" hangingPunct="0">
              <a:defRPr sz="2400">
                <a:solidFill>
                  <a:schemeClr val="tx1"/>
                </a:solidFill>
                <a:latin typeface="Arial" charset="0"/>
                <a:ea typeface="ＭＳ Ｐゴシック" pitchFamily="34" charset="-128"/>
              </a:defRPr>
            </a:lvl3pPr>
            <a:lvl4pPr marL="1600200" indent="-228600" defTabSz="958850" eaLnBrk="0" hangingPunct="0">
              <a:defRPr sz="2400">
                <a:solidFill>
                  <a:schemeClr val="tx1"/>
                </a:solidFill>
                <a:latin typeface="Arial" charset="0"/>
                <a:ea typeface="ＭＳ Ｐゴシック" pitchFamily="34" charset="-128"/>
              </a:defRPr>
            </a:lvl4pPr>
            <a:lvl5pPr marL="2057400" indent="-228600" defTabSz="958850" eaLnBrk="0" hangingPunct="0">
              <a:defRPr sz="2400">
                <a:solidFill>
                  <a:schemeClr val="tx1"/>
                </a:solidFill>
                <a:latin typeface="Arial" charset="0"/>
                <a:ea typeface="ＭＳ Ｐゴシック" pitchFamily="34" charset="-128"/>
              </a:defRPr>
            </a:lvl5pPr>
            <a:lvl6pPr marL="2514600" indent="-228600" defTabSz="95885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5885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5885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5885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DB624167-9437-4EA7-A0CE-80FF8F9CB54B}" type="slidenum">
              <a:rPr lang="es-ES" sz="1200">
                <a:solidFill>
                  <a:srgbClr val="000000"/>
                </a:solidFill>
                <a:latin typeface="Times" pitchFamily="18" charset="0"/>
              </a:rPr>
              <a:pPr algn="r"/>
              <a:t>2</a:t>
            </a:fld>
            <a:endParaRPr lang="es-ES" sz="1200">
              <a:solidFill>
                <a:srgbClr val="000000"/>
              </a:solidFill>
              <a:latin typeface="Times"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s-CL" smtClean="0"/>
              <a:t>Mensajes:</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lvl="1">
              <a:spcBef>
                <a:spcPct val="0"/>
              </a:spcBef>
            </a:pPr>
            <a:r>
              <a:rPr lang="es-CL" smtClean="0"/>
              <a:t>Es probable que algunos de ustedes ya hayan escuchado de esta situación.</a:t>
            </a:r>
            <a:endParaRPr lang="es-ES_tradnl" smtClean="0"/>
          </a:p>
          <a:p>
            <a:pPr>
              <a:spcBef>
                <a:spcPct val="0"/>
              </a:spcBef>
            </a:pPr>
            <a:r>
              <a:rPr lang="es-CL" smtClean="0"/>
              <a:t> </a:t>
            </a:r>
            <a:endParaRPr lang="es-ES_tradnl" smtClean="0"/>
          </a:p>
          <a:p>
            <a:pPr lvl="1">
              <a:spcBef>
                <a:spcPct val="0"/>
              </a:spcBef>
            </a:pPr>
            <a:r>
              <a:rPr lang="es-CL" smtClean="0"/>
              <a:t>Hace cerca de un año, un colaborador que llevaba poco tiempo en Mutual, sufrió una discapacidad que lo imposibilitaba para seguir desarrollando las tareas propias de su trabajo.</a:t>
            </a:r>
            <a:endParaRPr lang="es-ES_tradnl" smtClean="0"/>
          </a:p>
          <a:p>
            <a:pPr>
              <a:spcBef>
                <a:spcPct val="0"/>
              </a:spcBef>
            </a:pPr>
            <a:r>
              <a:rPr lang="es-CL" smtClean="0"/>
              <a:t> </a:t>
            </a:r>
            <a:endParaRPr lang="es-ES_tradnl" smtClean="0"/>
          </a:p>
          <a:p>
            <a:pPr lvl="1">
              <a:spcBef>
                <a:spcPct val="0"/>
              </a:spcBef>
            </a:pPr>
            <a:r>
              <a:rPr lang="es-CL" smtClean="0"/>
              <a:t>Considerando que no podía seguir trabajando, se le propuso una salida de mutuo acuerdo que contemplaba todo lo que la ley exige desde el punto de vista de las necesidades de la empresa. </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lvl="1">
              <a:spcBef>
                <a:spcPct val="0"/>
              </a:spcBef>
            </a:pPr>
            <a:r>
              <a:rPr lang="es-CL" smtClean="0"/>
              <a:t>Sin embargo cometimos el error de no abordar su situación como lo hacemos normalmente con nuestros colaboradores y nuestros pensionados. Esto quiere decir apoyarlo en términos de su reinserción apoyo sicológico, etc.</a:t>
            </a:r>
            <a:endParaRPr lang="es-ES_tradnl" smtClean="0"/>
          </a:p>
          <a:p>
            <a:pPr>
              <a:spcBef>
                <a:spcPct val="0"/>
              </a:spcBef>
            </a:pPr>
            <a:r>
              <a:rPr lang="es-CL" smtClean="0"/>
              <a:t> </a:t>
            </a:r>
            <a:endParaRPr lang="es-ES_tradnl" smtClean="0"/>
          </a:p>
          <a:p>
            <a:pPr lvl="1">
              <a:spcBef>
                <a:spcPct val="0"/>
              </a:spcBef>
            </a:pPr>
            <a:r>
              <a:rPr lang="es-CL" smtClean="0"/>
              <a:t>Como aprendizaje, nivel corporativo la empresa está trabajando en cambiar algunos procesos para que no se den situaciones de este tipo nuevamente.</a:t>
            </a:r>
            <a:endParaRPr lang="es-ES_tradnl" smtClean="0"/>
          </a:p>
          <a:p>
            <a:pPr>
              <a:spcBef>
                <a:spcPct val="0"/>
              </a:spcBef>
            </a:pPr>
            <a:r>
              <a:rPr lang="es-CL" smtClean="0"/>
              <a:t> </a:t>
            </a:r>
            <a:endParaRPr lang="es-ES_tradnl" smtClean="0"/>
          </a:p>
          <a:p>
            <a:pPr lvl="1">
              <a:spcBef>
                <a:spcPct val="0"/>
              </a:spcBef>
            </a:pPr>
            <a:r>
              <a:rPr lang="es-CL" smtClean="0"/>
              <a:t>También se trabaja en la mejor forma de acercarse al trabajador para apoyarlo en cuanto a sus necesidades. </a:t>
            </a:r>
            <a:endParaRPr lang="es-ES_tradnl" smtClean="0"/>
          </a:p>
          <a:p>
            <a:pPr>
              <a:spcBef>
                <a:spcPct val="0"/>
              </a:spcBef>
            </a:pPr>
            <a:r>
              <a:rPr lang="es-CL" smtClean="0"/>
              <a:t> </a:t>
            </a:r>
            <a:endParaRPr lang="es-ES_tradnl" smtClean="0"/>
          </a:p>
          <a:p>
            <a:pPr lvl="1">
              <a:spcBef>
                <a:spcPct val="0"/>
              </a:spcBef>
            </a:pPr>
            <a:r>
              <a:rPr lang="es-CL" smtClean="0"/>
              <a:t>Les transmito esto porque es importante que como empresa saquemos aprendizaje de la situación, ya que es primera vez que nos ocurre un caso como este  y no nos puede volver a suceder. De hecho en los próximos días verán que publicaremos los Procedimientos de Tutela de Derechos Fundamentales del Trabajo en nuestra Agencia.</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a:spcBef>
                <a:spcPct val="0"/>
              </a:spcBef>
            </a:pPr>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5579" y="8686723"/>
            <a:ext cx="2972421" cy="45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0" rIns="91422" bIns="45710" anchor="b"/>
          <a:lstStyle>
            <a:lvl1pPr defTabSz="958850" eaLnBrk="0" hangingPunct="0">
              <a:defRPr sz="2400">
                <a:solidFill>
                  <a:schemeClr val="tx1"/>
                </a:solidFill>
                <a:latin typeface="Arial" charset="0"/>
                <a:ea typeface="ＭＳ Ｐゴシック" pitchFamily="34" charset="-128"/>
              </a:defRPr>
            </a:lvl1pPr>
            <a:lvl2pPr marL="742950" indent="-285750" defTabSz="958850" eaLnBrk="0" hangingPunct="0">
              <a:defRPr sz="2400">
                <a:solidFill>
                  <a:schemeClr val="tx1"/>
                </a:solidFill>
                <a:latin typeface="Arial" charset="0"/>
                <a:ea typeface="ＭＳ Ｐゴシック" pitchFamily="34" charset="-128"/>
              </a:defRPr>
            </a:lvl2pPr>
            <a:lvl3pPr marL="1143000" indent="-228600" defTabSz="958850" eaLnBrk="0" hangingPunct="0">
              <a:defRPr sz="2400">
                <a:solidFill>
                  <a:schemeClr val="tx1"/>
                </a:solidFill>
                <a:latin typeface="Arial" charset="0"/>
                <a:ea typeface="ＭＳ Ｐゴシック" pitchFamily="34" charset="-128"/>
              </a:defRPr>
            </a:lvl3pPr>
            <a:lvl4pPr marL="1600200" indent="-228600" defTabSz="958850" eaLnBrk="0" hangingPunct="0">
              <a:defRPr sz="2400">
                <a:solidFill>
                  <a:schemeClr val="tx1"/>
                </a:solidFill>
                <a:latin typeface="Arial" charset="0"/>
                <a:ea typeface="ＭＳ Ｐゴシック" pitchFamily="34" charset="-128"/>
              </a:defRPr>
            </a:lvl4pPr>
            <a:lvl5pPr marL="2057400" indent="-228600" defTabSz="958850" eaLnBrk="0" hangingPunct="0">
              <a:defRPr sz="2400">
                <a:solidFill>
                  <a:schemeClr val="tx1"/>
                </a:solidFill>
                <a:latin typeface="Arial" charset="0"/>
                <a:ea typeface="ＭＳ Ｐゴシック" pitchFamily="34" charset="-128"/>
              </a:defRPr>
            </a:lvl5pPr>
            <a:lvl6pPr marL="2514600" indent="-228600" defTabSz="95885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5885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5885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5885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DB624167-9437-4EA7-A0CE-80FF8F9CB54B}" type="slidenum">
              <a:rPr lang="es-ES" sz="1200">
                <a:solidFill>
                  <a:srgbClr val="000000"/>
                </a:solidFill>
                <a:latin typeface="Times" pitchFamily="18" charset="0"/>
              </a:rPr>
              <a:pPr algn="r"/>
              <a:t>3</a:t>
            </a:fld>
            <a:endParaRPr lang="es-ES" sz="1200">
              <a:solidFill>
                <a:srgbClr val="000000"/>
              </a:solidFill>
              <a:latin typeface="Times"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s-CL" smtClean="0"/>
              <a:t>Mensajes:</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lvl="1">
              <a:spcBef>
                <a:spcPct val="0"/>
              </a:spcBef>
            </a:pPr>
            <a:r>
              <a:rPr lang="es-CL" smtClean="0"/>
              <a:t>Es probable que algunos de ustedes ya hayan escuchado de esta situación.</a:t>
            </a:r>
            <a:endParaRPr lang="es-ES_tradnl" smtClean="0"/>
          </a:p>
          <a:p>
            <a:pPr>
              <a:spcBef>
                <a:spcPct val="0"/>
              </a:spcBef>
            </a:pPr>
            <a:r>
              <a:rPr lang="es-CL" smtClean="0"/>
              <a:t> </a:t>
            </a:r>
            <a:endParaRPr lang="es-ES_tradnl" smtClean="0"/>
          </a:p>
          <a:p>
            <a:pPr lvl="1">
              <a:spcBef>
                <a:spcPct val="0"/>
              </a:spcBef>
            </a:pPr>
            <a:r>
              <a:rPr lang="es-CL" smtClean="0"/>
              <a:t>Hace cerca de un año, un colaborador que llevaba poco tiempo en Mutual, sufrió una discapacidad que lo imposibilitaba para seguir desarrollando las tareas propias de su trabajo.</a:t>
            </a:r>
            <a:endParaRPr lang="es-ES_tradnl" smtClean="0"/>
          </a:p>
          <a:p>
            <a:pPr>
              <a:spcBef>
                <a:spcPct val="0"/>
              </a:spcBef>
            </a:pPr>
            <a:r>
              <a:rPr lang="es-CL" smtClean="0"/>
              <a:t> </a:t>
            </a:r>
            <a:endParaRPr lang="es-ES_tradnl" smtClean="0"/>
          </a:p>
          <a:p>
            <a:pPr lvl="1">
              <a:spcBef>
                <a:spcPct val="0"/>
              </a:spcBef>
            </a:pPr>
            <a:r>
              <a:rPr lang="es-CL" smtClean="0"/>
              <a:t>Considerando que no podía seguir trabajando, se le propuso una salida de mutuo acuerdo que contemplaba todo lo que la ley exige desde el punto de vista de las necesidades de la empresa. </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lvl="1">
              <a:spcBef>
                <a:spcPct val="0"/>
              </a:spcBef>
            </a:pPr>
            <a:r>
              <a:rPr lang="es-CL" smtClean="0"/>
              <a:t>Sin embargo cometimos el error de no abordar su situación como lo hacemos normalmente con nuestros colaboradores y nuestros pensionados. Esto quiere decir apoyarlo en términos de su reinserción apoyo sicológico, etc.</a:t>
            </a:r>
            <a:endParaRPr lang="es-ES_tradnl" smtClean="0"/>
          </a:p>
          <a:p>
            <a:pPr>
              <a:spcBef>
                <a:spcPct val="0"/>
              </a:spcBef>
            </a:pPr>
            <a:r>
              <a:rPr lang="es-CL" smtClean="0"/>
              <a:t> </a:t>
            </a:r>
            <a:endParaRPr lang="es-ES_tradnl" smtClean="0"/>
          </a:p>
          <a:p>
            <a:pPr lvl="1">
              <a:spcBef>
                <a:spcPct val="0"/>
              </a:spcBef>
            </a:pPr>
            <a:r>
              <a:rPr lang="es-CL" smtClean="0"/>
              <a:t>Como aprendizaje, nivel corporativo la empresa está trabajando en cambiar algunos procesos para que no se den situaciones de este tipo nuevamente.</a:t>
            </a:r>
            <a:endParaRPr lang="es-ES_tradnl" smtClean="0"/>
          </a:p>
          <a:p>
            <a:pPr>
              <a:spcBef>
                <a:spcPct val="0"/>
              </a:spcBef>
            </a:pPr>
            <a:r>
              <a:rPr lang="es-CL" smtClean="0"/>
              <a:t> </a:t>
            </a:r>
            <a:endParaRPr lang="es-ES_tradnl" smtClean="0"/>
          </a:p>
          <a:p>
            <a:pPr lvl="1">
              <a:spcBef>
                <a:spcPct val="0"/>
              </a:spcBef>
            </a:pPr>
            <a:r>
              <a:rPr lang="es-CL" smtClean="0"/>
              <a:t>También se trabaja en la mejor forma de acercarse al trabajador para apoyarlo en cuanto a sus necesidades. </a:t>
            </a:r>
            <a:endParaRPr lang="es-ES_tradnl" smtClean="0"/>
          </a:p>
          <a:p>
            <a:pPr>
              <a:spcBef>
                <a:spcPct val="0"/>
              </a:spcBef>
            </a:pPr>
            <a:r>
              <a:rPr lang="es-CL" smtClean="0"/>
              <a:t> </a:t>
            </a:r>
            <a:endParaRPr lang="es-ES_tradnl" smtClean="0"/>
          </a:p>
          <a:p>
            <a:pPr lvl="1">
              <a:spcBef>
                <a:spcPct val="0"/>
              </a:spcBef>
            </a:pPr>
            <a:r>
              <a:rPr lang="es-CL" smtClean="0"/>
              <a:t>Les transmito esto porque es importante que como empresa saquemos aprendizaje de la situación, ya que es primera vez que nos ocurre un caso como este  y no nos puede volver a suceder. De hecho en los próximos días verán que publicaremos los Procedimientos de Tutela de Derechos Fundamentales del Trabajo en nuestra Agencia.</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a:spcBef>
                <a:spcPct val="0"/>
              </a:spcBef>
            </a:pPr>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5579" y="8686723"/>
            <a:ext cx="2972421" cy="45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0" rIns="91422" bIns="45710" anchor="b"/>
          <a:lstStyle>
            <a:lvl1pPr defTabSz="958850" eaLnBrk="0" hangingPunct="0">
              <a:defRPr sz="2400">
                <a:solidFill>
                  <a:schemeClr val="tx1"/>
                </a:solidFill>
                <a:latin typeface="Arial" charset="0"/>
                <a:ea typeface="ＭＳ Ｐゴシック" pitchFamily="34" charset="-128"/>
              </a:defRPr>
            </a:lvl1pPr>
            <a:lvl2pPr marL="742950" indent="-285750" defTabSz="958850" eaLnBrk="0" hangingPunct="0">
              <a:defRPr sz="2400">
                <a:solidFill>
                  <a:schemeClr val="tx1"/>
                </a:solidFill>
                <a:latin typeface="Arial" charset="0"/>
                <a:ea typeface="ＭＳ Ｐゴシック" pitchFamily="34" charset="-128"/>
              </a:defRPr>
            </a:lvl2pPr>
            <a:lvl3pPr marL="1143000" indent="-228600" defTabSz="958850" eaLnBrk="0" hangingPunct="0">
              <a:defRPr sz="2400">
                <a:solidFill>
                  <a:schemeClr val="tx1"/>
                </a:solidFill>
                <a:latin typeface="Arial" charset="0"/>
                <a:ea typeface="ＭＳ Ｐゴシック" pitchFamily="34" charset="-128"/>
              </a:defRPr>
            </a:lvl3pPr>
            <a:lvl4pPr marL="1600200" indent="-228600" defTabSz="958850" eaLnBrk="0" hangingPunct="0">
              <a:defRPr sz="2400">
                <a:solidFill>
                  <a:schemeClr val="tx1"/>
                </a:solidFill>
                <a:latin typeface="Arial" charset="0"/>
                <a:ea typeface="ＭＳ Ｐゴシック" pitchFamily="34" charset="-128"/>
              </a:defRPr>
            </a:lvl4pPr>
            <a:lvl5pPr marL="2057400" indent="-228600" defTabSz="958850" eaLnBrk="0" hangingPunct="0">
              <a:defRPr sz="2400">
                <a:solidFill>
                  <a:schemeClr val="tx1"/>
                </a:solidFill>
                <a:latin typeface="Arial" charset="0"/>
                <a:ea typeface="ＭＳ Ｐゴシック" pitchFamily="34" charset="-128"/>
              </a:defRPr>
            </a:lvl5pPr>
            <a:lvl6pPr marL="2514600" indent="-228600" defTabSz="95885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5885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5885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5885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DB624167-9437-4EA7-A0CE-80FF8F9CB54B}" type="slidenum">
              <a:rPr lang="es-ES" sz="1200">
                <a:solidFill>
                  <a:srgbClr val="000000"/>
                </a:solidFill>
                <a:latin typeface="Times" pitchFamily="18" charset="0"/>
              </a:rPr>
              <a:pPr algn="r"/>
              <a:t>4</a:t>
            </a:fld>
            <a:endParaRPr lang="es-ES" sz="1200">
              <a:solidFill>
                <a:srgbClr val="000000"/>
              </a:solidFill>
              <a:latin typeface="Times"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s-CL" smtClean="0"/>
              <a:t>Mensajes:</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lvl="1">
              <a:spcBef>
                <a:spcPct val="0"/>
              </a:spcBef>
            </a:pPr>
            <a:r>
              <a:rPr lang="es-CL" smtClean="0"/>
              <a:t>Es probable que algunos de ustedes ya hayan escuchado de esta situación.</a:t>
            </a:r>
            <a:endParaRPr lang="es-ES_tradnl" smtClean="0"/>
          </a:p>
          <a:p>
            <a:pPr>
              <a:spcBef>
                <a:spcPct val="0"/>
              </a:spcBef>
            </a:pPr>
            <a:r>
              <a:rPr lang="es-CL" smtClean="0"/>
              <a:t> </a:t>
            </a:r>
            <a:endParaRPr lang="es-ES_tradnl" smtClean="0"/>
          </a:p>
          <a:p>
            <a:pPr lvl="1">
              <a:spcBef>
                <a:spcPct val="0"/>
              </a:spcBef>
            </a:pPr>
            <a:r>
              <a:rPr lang="es-CL" smtClean="0"/>
              <a:t>Hace cerca de un año, un colaborador que llevaba poco tiempo en Mutual, sufrió una discapacidad que lo imposibilitaba para seguir desarrollando las tareas propias de su trabajo.</a:t>
            </a:r>
            <a:endParaRPr lang="es-ES_tradnl" smtClean="0"/>
          </a:p>
          <a:p>
            <a:pPr>
              <a:spcBef>
                <a:spcPct val="0"/>
              </a:spcBef>
            </a:pPr>
            <a:r>
              <a:rPr lang="es-CL" smtClean="0"/>
              <a:t> </a:t>
            </a:r>
            <a:endParaRPr lang="es-ES_tradnl" smtClean="0"/>
          </a:p>
          <a:p>
            <a:pPr lvl="1">
              <a:spcBef>
                <a:spcPct val="0"/>
              </a:spcBef>
            </a:pPr>
            <a:r>
              <a:rPr lang="es-CL" smtClean="0"/>
              <a:t>Considerando que no podía seguir trabajando, se le propuso una salida de mutuo acuerdo que contemplaba todo lo que la ley exige desde el punto de vista de las necesidades de la empresa. </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lvl="1">
              <a:spcBef>
                <a:spcPct val="0"/>
              </a:spcBef>
            </a:pPr>
            <a:r>
              <a:rPr lang="es-CL" smtClean="0"/>
              <a:t>Sin embargo cometimos el error de no abordar su situación como lo hacemos normalmente con nuestros colaboradores y nuestros pensionados. Esto quiere decir apoyarlo en términos de su reinserción apoyo sicológico, etc.</a:t>
            </a:r>
            <a:endParaRPr lang="es-ES_tradnl" smtClean="0"/>
          </a:p>
          <a:p>
            <a:pPr>
              <a:spcBef>
                <a:spcPct val="0"/>
              </a:spcBef>
            </a:pPr>
            <a:r>
              <a:rPr lang="es-CL" smtClean="0"/>
              <a:t> </a:t>
            </a:r>
            <a:endParaRPr lang="es-ES_tradnl" smtClean="0"/>
          </a:p>
          <a:p>
            <a:pPr lvl="1">
              <a:spcBef>
                <a:spcPct val="0"/>
              </a:spcBef>
            </a:pPr>
            <a:r>
              <a:rPr lang="es-CL" smtClean="0"/>
              <a:t>Como aprendizaje, nivel corporativo la empresa está trabajando en cambiar algunos procesos para que no se den situaciones de este tipo nuevamente.</a:t>
            </a:r>
            <a:endParaRPr lang="es-ES_tradnl" smtClean="0"/>
          </a:p>
          <a:p>
            <a:pPr>
              <a:spcBef>
                <a:spcPct val="0"/>
              </a:spcBef>
            </a:pPr>
            <a:r>
              <a:rPr lang="es-CL" smtClean="0"/>
              <a:t> </a:t>
            </a:r>
            <a:endParaRPr lang="es-ES_tradnl" smtClean="0"/>
          </a:p>
          <a:p>
            <a:pPr lvl="1">
              <a:spcBef>
                <a:spcPct val="0"/>
              </a:spcBef>
            </a:pPr>
            <a:r>
              <a:rPr lang="es-CL" smtClean="0"/>
              <a:t>También se trabaja en la mejor forma de acercarse al trabajador para apoyarlo en cuanto a sus necesidades. </a:t>
            </a:r>
            <a:endParaRPr lang="es-ES_tradnl" smtClean="0"/>
          </a:p>
          <a:p>
            <a:pPr>
              <a:spcBef>
                <a:spcPct val="0"/>
              </a:spcBef>
            </a:pPr>
            <a:r>
              <a:rPr lang="es-CL" smtClean="0"/>
              <a:t> </a:t>
            </a:r>
            <a:endParaRPr lang="es-ES_tradnl" smtClean="0"/>
          </a:p>
          <a:p>
            <a:pPr lvl="1">
              <a:spcBef>
                <a:spcPct val="0"/>
              </a:spcBef>
            </a:pPr>
            <a:r>
              <a:rPr lang="es-CL" smtClean="0"/>
              <a:t>Les transmito esto porque es importante que como empresa saquemos aprendizaje de la situación, ya que es primera vez que nos ocurre un caso como este  y no nos puede volver a suceder. De hecho en los próximos días verán que publicaremos los Procedimientos de Tutela de Derechos Fundamentales del Trabajo en nuestra Agencia.</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a:spcBef>
                <a:spcPct val="0"/>
              </a:spcBef>
            </a:pPr>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5579" y="8686723"/>
            <a:ext cx="2972421" cy="45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0" rIns="91422" bIns="45710" anchor="b"/>
          <a:lstStyle>
            <a:lvl1pPr defTabSz="958850" eaLnBrk="0" hangingPunct="0">
              <a:defRPr sz="2400">
                <a:solidFill>
                  <a:schemeClr val="tx1"/>
                </a:solidFill>
                <a:latin typeface="Arial" charset="0"/>
                <a:ea typeface="ＭＳ Ｐゴシック" pitchFamily="34" charset="-128"/>
              </a:defRPr>
            </a:lvl1pPr>
            <a:lvl2pPr marL="742950" indent="-285750" defTabSz="958850" eaLnBrk="0" hangingPunct="0">
              <a:defRPr sz="2400">
                <a:solidFill>
                  <a:schemeClr val="tx1"/>
                </a:solidFill>
                <a:latin typeface="Arial" charset="0"/>
                <a:ea typeface="ＭＳ Ｐゴシック" pitchFamily="34" charset="-128"/>
              </a:defRPr>
            </a:lvl2pPr>
            <a:lvl3pPr marL="1143000" indent="-228600" defTabSz="958850" eaLnBrk="0" hangingPunct="0">
              <a:defRPr sz="2400">
                <a:solidFill>
                  <a:schemeClr val="tx1"/>
                </a:solidFill>
                <a:latin typeface="Arial" charset="0"/>
                <a:ea typeface="ＭＳ Ｐゴシック" pitchFamily="34" charset="-128"/>
              </a:defRPr>
            </a:lvl3pPr>
            <a:lvl4pPr marL="1600200" indent="-228600" defTabSz="958850" eaLnBrk="0" hangingPunct="0">
              <a:defRPr sz="2400">
                <a:solidFill>
                  <a:schemeClr val="tx1"/>
                </a:solidFill>
                <a:latin typeface="Arial" charset="0"/>
                <a:ea typeface="ＭＳ Ｐゴシック" pitchFamily="34" charset="-128"/>
              </a:defRPr>
            </a:lvl4pPr>
            <a:lvl5pPr marL="2057400" indent="-228600" defTabSz="958850" eaLnBrk="0" hangingPunct="0">
              <a:defRPr sz="2400">
                <a:solidFill>
                  <a:schemeClr val="tx1"/>
                </a:solidFill>
                <a:latin typeface="Arial" charset="0"/>
                <a:ea typeface="ＭＳ Ｐゴシック" pitchFamily="34" charset="-128"/>
              </a:defRPr>
            </a:lvl5pPr>
            <a:lvl6pPr marL="2514600" indent="-228600" defTabSz="95885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5885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5885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5885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DB624167-9437-4EA7-A0CE-80FF8F9CB54B}" type="slidenum">
              <a:rPr lang="es-ES" sz="1200">
                <a:solidFill>
                  <a:srgbClr val="000000"/>
                </a:solidFill>
                <a:latin typeface="Times" pitchFamily="18" charset="0"/>
              </a:rPr>
              <a:pPr algn="r"/>
              <a:t>5</a:t>
            </a:fld>
            <a:endParaRPr lang="es-ES" sz="1200">
              <a:solidFill>
                <a:srgbClr val="000000"/>
              </a:solidFill>
              <a:latin typeface="Times"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s-CL" smtClean="0"/>
              <a:t>Mensajes:</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lvl="1">
              <a:spcBef>
                <a:spcPct val="0"/>
              </a:spcBef>
            </a:pPr>
            <a:r>
              <a:rPr lang="es-CL" smtClean="0"/>
              <a:t>Es probable que algunos de ustedes ya hayan escuchado de esta situación.</a:t>
            </a:r>
            <a:endParaRPr lang="es-ES_tradnl" smtClean="0"/>
          </a:p>
          <a:p>
            <a:pPr>
              <a:spcBef>
                <a:spcPct val="0"/>
              </a:spcBef>
            </a:pPr>
            <a:r>
              <a:rPr lang="es-CL" smtClean="0"/>
              <a:t> </a:t>
            </a:r>
            <a:endParaRPr lang="es-ES_tradnl" smtClean="0"/>
          </a:p>
          <a:p>
            <a:pPr lvl="1">
              <a:spcBef>
                <a:spcPct val="0"/>
              </a:spcBef>
            </a:pPr>
            <a:r>
              <a:rPr lang="es-CL" smtClean="0"/>
              <a:t>Hace cerca de un año, un colaborador que llevaba poco tiempo en Mutual, sufrió una discapacidad que lo imposibilitaba para seguir desarrollando las tareas propias de su trabajo.</a:t>
            </a:r>
            <a:endParaRPr lang="es-ES_tradnl" smtClean="0"/>
          </a:p>
          <a:p>
            <a:pPr>
              <a:spcBef>
                <a:spcPct val="0"/>
              </a:spcBef>
            </a:pPr>
            <a:r>
              <a:rPr lang="es-CL" smtClean="0"/>
              <a:t> </a:t>
            </a:r>
            <a:endParaRPr lang="es-ES_tradnl" smtClean="0"/>
          </a:p>
          <a:p>
            <a:pPr lvl="1">
              <a:spcBef>
                <a:spcPct val="0"/>
              </a:spcBef>
            </a:pPr>
            <a:r>
              <a:rPr lang="es-CL" smtClean="0"/>
              <a:t>Considerando que no podía seguir trabajando, se le propuso una salida de mutuo acuerdo que contemplaba todo lo que la ley exige desde el punto de vista de las necesidades de la empresa. </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lvl="1">
              <a:spcBef>
                <a:spcPct val="0"/>
              </a:spcBef>
            </a:pPr>
            <a:r>
              <a:rPr lang="es-CL" smtClean="0"/>
              <a:t>Sin embargo cometimos el error de no abordar su situación como lo hacemos normalmente con nuestros colaboradores y nuestros pensionados. Esto quiere decir apoyarlo en términos de su reinserción apoyo sicológico, etc.</a:t>
            </a:r>
            <a:endParaRPr lang="es-ES_tradnl" smtClean="0"/>
          </a:p>
          <a:p>
            <a:pPr>
              <a:spcBef>
                <a:spcPct val="0"/>
              </a:spcBef>
            </a:pPr>
            <a:r>
              <a:rPr lang="es-CL" smtClean="0"/>
              <a:t> </a:t>
            </a:r>
            <a:endParaRPr lang="es-ES_tradnl" smtClean="0"/>
          </a:p>
          <a:p>
            <a:pPr lvl="1">
              <a:spcBef>
                <a:spcPct val="0"/>
              </a:spcBef>
            </a:pPr>
            <a:r>
              <a:rPr lang="es-CL" smtClean="0"/>
              <a:t>Como aprendizaje, nivel corporativo la empresa está trabajando en cambiar algunos procesos para que no se den situaciones de este tipo nuevamente.</a:t>
            </a:r>
            <a:endParaRPr lang="es-ES_tradnl" smtClean="0"/>
          </a:p>
          <a:p>
            <a:pPr>
              <a:spcBef>
                <a:spcPct val="0"/>
              </a:spcBef>
            </a:pPr>
            <a:r>
              <a:rPr lang="es-CL" smtClean="0"/>
              <a:t> </a:t>
            </a:r>
            <a:endParaRPr lang="es-ES_tradnl" smtClean="0"/>
          </a:p>
          <a:p>
            <a:pPr lvl="1">
              <a:spcBef>
                <a:spcPct val="0"/>
              </a:spcBef>
            </a:pPr>
            <a:r>
              <a:rPr lang="es-CL" smtClean="0"/>
              <a:t>También se trabaja en la mejor forma de acercarse al trabajador para apoyarlo en cuanto a sus necesidades. </a:t>
            </a:r>
            <a:endParaRPr lang="es-ES_tradnl" smtClean="0"/>
          </a:p>
          <a:p>
            <a:pPr>
              <a:spcBef>
                <a:spcPct val="0"/>
              </a:spcBef>
            </a:pPr>
            <a:r>
              <a:rPr lang="es-CL" smtClean="0"/>
              <a:t> </a:t>
            </a:r>
            <a:endParaRPr lang="es-ES_tradnl" smtClean="0"/>
          </a:p>
          <a:p>
            <a:pPr lvl="1">
              <a:spcBef>
                <a:spcPct val="0"/>
              </a:spcBef>
            </a:pPr>
            <a:r>
              <a:rPr lang="es-CL" smtClean="0"/>
              <a:t>Les transmito esto porque es importante que como empresa saquemos aprendizaje de la situación, ya que es primera vez que nos ocurre un caso como este  y no nos puede volver a suceder. De hecho en los próximos días verán que publicaremos los Procedimientos de Tutela de Derechos Fundamentales del Trabajo en nuestra Agencia.</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a:spcBef>
                <a:spcPct val="0"/>
              </a:spcBef>
            </a:pPr>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5579" y="8686723"/>
            <a:ext cx="2972421" cy="45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0" rIns="91422" bIns="45710" anchor="b"/>
          <a:lstStyle>
            <a:lvl1pPr defTabSz="958850" eaLnBrk="0" hangingPunct="0">
              <a:defRPr sz="2400">
                <a:solidFill>
                  <a:schemeClr val="tx1"/>
                </a:solidFill>
                <a:latin typeface="Arial" charset="0"/>
                <a:ea typeface="ＭＳ Ｐゴシック" pitchFamily="34" charset="-128"/>
              </a:defRPr>
            </a:lvl1pPr>
            <a:lvl2pPr marL="742950" indent="-285750" defTabSz="958850" eaLnBrk="0" hangingPunct="0">
              <a:defRPr sz="2400">
                <a:solidFill>
                  <a:schemeClr val="tx1"/>
                </a:solidFill>
                <a:latin typeface="Arial" charset="0"/>
                <a:ea typeface="ＭＳ Ｐゴシック" pitchFamily="34" charset="-128"/>
              </a:defRPr>
            </a:lvl2pPr>
            <a:lvl3pPr marL="1143000" indent="-228600" defTabSz="958850" eaLnBrk="0" hangingPunct="0">
              <a:defRPr sz="2400">
                <a:solidFill>
                  <a:schemeClr val="tx1"/>
                </a:solidFill>
                <a:latin typeface="Arial" charset="0"/>
                <a:ea typeface="ＭＳ Ｐゴシック" pitchFamily="34" charset="-128"/>
              </a:defRPr>
            </a:lvl3pPr>
            <a:lvl4pPr marL="1600200" indent="-228600" defTabSz="958850" eaLnBrk="0" hangingPunct="0">
              <a:defRPr sz="2400">
                <a:solidFill>
                  <a:schemeClr val="tx1"/>
                </a:solidFill>
                <a:latin typeface="Arial" charset="0"/>
                <a:ea typeface="ＭＳ Ｐゴシック" pitchFamily="34" charset="-128"/>
              </a:defRPr>
            </a:lvl4pPr>
            <a:lvl5pPr marL="2057400" indent="-228600" defTabSz="958850" eaLnBrk="0" hangingPunct="0">
              <a:defRPr sz="2400">
                <a:solidFill>
                  <a:schemeClr val="tx1"/>
                </a:solidFill>
                <a:latin typeface="Arial" charset="0"/>
                <a:ea typeface="ＭＳ Ｐゴシック" pitchFamily="34" charset="-128"/>
              </a:defRPr>
            </a:lvl5pPr>
            <a:lvl6pPr marL="2514600" indent="-228600" defTabSz="95885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5885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5885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5885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DB624167-9437-4EA7-A0CE-80FF8F9CB54B}" type="slidenum">
              <a:rPr lang="es-ES" sz="1200">
                <a:solidFill>
                  <a:srgbClr val="000000"/>
                </a:solidFill>
                <a:latin typeface="Times" pitchFamily="18" charset="0"/>
              </a:rPr>
              <a:pPr algn="r"/>
              <a:t>7</a:t>
            </a:fld>
            <a:endParaRPr lang="es-ES" sz="1200">
              <a:solidFill>
                <a:srgbClr val="000000"/>
              </a:solidFill>
              <a:latin typeface="Times"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s-CL" smtClean="0"/>
              <a:t>Mensajes:</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lvl="1">
              <a:spcBef>
                <a:spcPct val="0"/>
              </a:spcBef>
            </a:pPr>
            <a:r>
              <a:rPr lang="es-CL" smtClean="0"/>
              <a:t>Es probable que algunos de ustedes ya hayan escuchado de esta situación.</a:t>
            </a:r>
            <a:endParaRPr lang="es-ES_tradnl" smtClean="0"/>
          </a:p>
          <a:p>
            <a:pPr>
              <a:spcBef>
                <a:spcPct val="0"/>
              </a:spcBef>
            </a:pPr>
            <a:r>
              <a:rPr lang="es-CL" smtClean="0"/>
              <a:t> </a:t>
            </a:r>
            <a:endParaRPr lang="es-ES_tradnl" smtClean="0"/>
          </a:p>
          <a:p>
            <a:pPr lvl="1">
              <a:spcBef>
                <a:spcPct val="0"/>
              </a:spcBef>
            </a:pPr>
            <a:r>
              <a:rPr lang="es-CL" smtClean="0"/>
              <a:t>Hace cerca de un año, un colaborador que llevaba poco tiempo en Mutual, sufrió una discapacidad que lo imposibilitaba para seguir desarrollando las tareas propias de su trabajo.</a:t>
            </a:r>
            <a:endParaRPr lang="es-ES_tradnl" smtClean="0"/>
          </a:p>
          <a:p>
            <a:pPr>
              <a:spcBef>
                <a:spcPct val="0"/>
              </a:spcBef>
            </a:pPr>
            <a:r>
              <a:rPr lang="es-CL" smtClean="0"/>
              <a:t> </a:t>
            </a:r>
            <a:endParaRPr lang="es-ES_tradnl" smtClean="0"/>
          </a:p>
          <a:p>
            <a:pPr lvl="1">
              <a:spcBef>
                <a:spcPct val="0"/>
              </a:spcBef>
            </a:pPr>
            <a:r>
              <a:rPr lang="es-CL" smtClean="0"/>
              <a:t>Considerando que no podía seguir trabajando, se le propuso una salida de mutuo acuerdo que contemplaba todo lo que la ley exige desde el punto de vista de las necesidades de la empresa. </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lvl="1">
              <a:spcBef>
                <a:spcPct val="0"/>
              </a:spcBef>
            </a:pPr>
            <a:r>
              <a:rPr lang="es-CL" smtClean="0"/>
              <a:t>Sin embargo cometimos el error de no abordar su situación como lo hacemos normalmente con nuestros colaboradores y nuestros pensionados. Esto quiere decir apoyarlo en términos de su reinserción apoyo sicológico, etc.</a:t>
            </a:r>
            <a:endParaRPr lang="es-ES_tradnl" smtClean="0"/>
          </a:p>
          <a:p>
            <a:pPr>
              <a:spcBef>
                <a:spcPct val="0"/>
              </a:spcBef>
            </a:pPr>
            <a:r>
              <a:rPr lang="es-CL" smtClean="0"/>
              <a:t> </a:t>
            </a:r>
            <a:endParaRPr lang="es-ES_tradnl" smtClean="0"/>
          </a:p>
          <a:p>
            <a:pPr lvl="1">
              <a:spcBef>
                <a:spcPct val="0"/>
              </a:spcBef>
            </a:pPr>
            <a:r>
              <a:rPr lang="es-CL" smtClean="0"/>
              <a:t>Como aprendizaje, nivel corporativo la empresa está trabajando en cambiar algunos procesos para que no se den situaciones de este tipo nuevamente.</a:t>
            </a:r>
            <a:endParaRPr lang="es-ES_tradnl" smtClean="0"/>
          </a:p>
          <a:p>
            <a:pPr>
              <a:spcBef>
                <a:spcPct val="0"/>
              </a:spcBef>
            </a:pPr>
            <a:r>
              <a:rPr lang="es-CL" smtClean="0"/>
              <a:t> </a:t>
            </a:r>
            <a:endParaRPr lang="es-ES_tradnl" smtClean="0"/>
          </a:p>
          <a:p>
            <a:pPr lvl="1">
              <a:spcBef>
                <a:spcPct val="0"/>
              </a:spcBef>
            </a:pPr>
            <a:r>
              <a:rPr lang="es-CL" smtClean="0"/>
              <a:t>También se trabaja en la mejor forma de acercarse al trabajador para apoyarlo en cuanto a sus necesidades. </a:t>
            </a:r>
            <a:endParaRPr lang="es-ES_tradnl" smtClean="0"/>
          </a:p>
          <a:p>
            <a:pPr>
              <a:spcBef>
                <a:spcPct val="0"/>
              </a:spcBef>
            </a:pPr>
            <a:r>
              <a:rPr lang="es-CL" smtClean="0"/>
              <a:t> </a:t>
            </a:r>
            <a:endParaRPr lang="es-ES_tradnl" smtClean="0"/>
          </a:p>
          <a:p>
            <a:pPr lvl="1">
              <a:spcBef>
                <a:spcPct val="0"/>
              </a:spcBef>
            </a:pPr>
            <a:r>
              <a:rPr lang="es-CL" smtClean="0"/>
              <a:t>Les transmito esto porque es importante que como empresa saquemos aprendizaje de la situación, ya que es primera vez que nos ocurre un caso como este  y no nos puede volver a suceder. De hecho en los próximos días verán que publicaremos los Procedimientos de Tutela de Derechos Fundamentales del Trabajo en nuestra Agencia.</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a:spcBef>
                <a:spcPct val="0"/>
              </a:spcBef>
            </a:pPr>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5579" y="8686723"/>
            <a:ext cx="2972421" cy="45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0" rIns="91422" bIns="45710" anchor="b"/>
          <a:lstStyle>
            <a:lvl1pPr defTabSz="958850" eaLnBrk="0" hangingPunct="0">
              <a:defRPr sz="2400">
                <a:solidFill>
                  <a:schemeClr val="tx1"/>
                </a:solidFill>
                <a:latin typeface="Arial" charset="0"/>
                <a:ea typeface="ＭＳ Ｐゴシック" pitchFamily="34" charset="-128"/>
              </a:defRPr>
            </a:lvl1pPr>
            <a:lvl2pPr marL="742950" indent="-285750" defTabSz="958850" eaLnBrk="0" hangingPunct="0">
              <a:defRPr sz="2400">
                <a:solidFill>
                  <a:schemeClr val="tx1"/>
                </a:solidFill>
                <a:latin typeface="Arial" charset="0"/>
                <a:ea typeface="ＭＳ Ｐゴシック" pitchFamily="34" charset="-128"/>
              </a:defRPr>
            </a:lvl2pPr>
            <a:lvl3pPr marL="1143000" indent="-228600" defTabSz="958850" eaLnBrk="0" hangingPunct="0">
              <a:defRPr sz="2400">
                <a:solidFill>
                  <a:schemeClr val="tx1"/>
                </a:solidFill>
                <a:latin typeface="Arial" charset="0"/>
                <a:ea typeface="ＭＳ Ｐゴシック" pitchFamily="34" charset="-128"/>
              </a:defRPr>
            </a:lvl3pPr>
            <a:lvl4pPr marL="1600200" indent="-228600" defTabSz="958850" eaLnBrk="0" hangingPunct="0">
              <a:defRPr sz="2400">
                <a:solidFill>
                  <a:schemeClr val="tx1"/>
                </a:solidFill>
                <a:latin typeface="Arial" charset="0"/>
                <a:ea typeface="ＭＳ Ｐゴシック" pitchFamily="34" charset="-128"/>
              </a:defRPr>
            </a:lvl4pPr>
            <a:lvl5pPr marL="2057400" indent="-228600" defTabSz="958850" eaLnBrk="0" hangingPunct="0">
              <a:defRPr sz="2400">
                <a:solidFill>
                  <a:schemeClr val="tx1"/>
                </a:solidFill>
                <a:latin typeface="Arial" charset="0"/>
                <a:ea typeface="ＭＳ Ｐゴシック" pitchFamily="34" charset="-128"/>
              </a:defRPr>
            </a:lvl5pPr>
            <a:lvl6pPr marL="2514600" indent="-228600" defTabSz="95885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5885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5885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5885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DB624167-9437-4EA7-A0CE-80FF8F9CB54B}" type="slidenum">
              <a:rPr lang="es-ES" sz="1200">
                <a:solidFill>
                  <a:srgbClr val="000000"/>
                </a:solidFill>
                <a:latin typeface="Times" pitchFamily="18" charset="0"/>
              </a:rPr>
              <a:pPr algn="r"/>
              <a:t>11</a:t>
            </a:fld>
            <a:endParaRPr lang="es-ES" sz="1200">
              <a:solidFill>
                <a:srgbClr val="000000"/>
              </a:solidFill>
              <a:latin typeface="Times"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s-CL" smtClean="0"/>
              <a:t>Mensajes:</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lvl="1">
              <a:spcBef>
                <a:spcPct val="0"/>
              </a:spcBef>
            </a:pPr>
            <a:r>
              <a:rPr lang="es-CL" smtClean="0"/>
              <a:t>Es probable que algunos de ustedes ya hayan escuchado de esta situación.</a:t>
            </a:r>
            <a:endParaRPr lang="es-ES_tradnl" smtClean="0"/>
          </a:p>
          <a:p>
            <a:pPr>
              <a:spcBef>
                <a:spcPct val="0"/>
              </a:spcBef>
            </a:pPr>
            <a:r>
              <a:rPr lang="es-CL" smtClean="0"/>
              <a:t> </a:t>
            </a:r>
            <a:endParaRPr lang="es-ES_tradnl" smtClean="0"/>
          </a:p>
          <a:p>
            <a:pPr lvl="1">
              <a:spcBef>
                <a:spcPct val="0"/>
              </a:spcBef>
            </a:pPr>
            <a:r>
              <a:rPr lang="es-CL" smtClean="0"/>
              <a:t>Hace cerca de un año, un colaborador que llevaba poco tiempo en Mutual, sufrió una discapacidad que lo imposibilitaba para seguir desarrollando las tareas propias de su trabajo.</a:t>
            </a:r>
            <a:endParaRPr lang="es-ES_tradnl" smtClean="0"/>
          </a:p>
          <a:p>
            <a:pPr>
              <a:spcBef>
                <a:spcPct val="0"/>
              </a:spcBef>
            </a:pPr>
            <a:r>
              <a:rPr lang="es-CL" smtClean="0"/>
              <a:t> </a:t>
            </a:r>
            <a:endParaRPr lang="es-ES_tradnl" smtClean="0"/>
          </a:p>
          <a:p>
            <a:pPr lvl="1">
              <a:spcBef>
                <a:spcPct val="0"/>
              </a:spcBef>
            </a:pPr>
            <a:r>
              <a:rPr lang="es-CL" smtClean="0"/>
              <a:t>Considerando que no podía seguir trabajando, se le propuso una salida de mutuo acuerdo que contemplaba todo lo que la ley exige desde el punto de vista de las necesidades de la empresa. </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lvl="1">
              <a:spcBef>
                <a:spcPct val="0"/>
              </a:spcBef>
            </a:pPr>
            <a:r>
              <a:rPr lang="es-CL" smtClean="0"/>
              <a:t>Sin embargo cometimos el error de no abordar su situación como lo hacemos normalmente con nuestros colaboradores y nuestros pensionados. Esto quiere decir apoyarlo en términos de su reinserción apoyo sicológico, etc.</a:t>
            </a:r>
            <a:endParaRPr lang="es-ES_tradnl" smtClean="0"/>
          </a:p>
          <a:p>
            <a:pPr>
              <a:spcBef>
                <a:spcPct val="0"/>
              </a:spcBef>
            </a:pPr>
            <a:r>
              <a:rPr lang="es-CL" smtClean="0"/>
              <a:t> </a:t>
            </a:r>
            <a:endParaRPr lang="es-ES_tradnl" smtClean="0"/>
          </a:p>
          <a:p>
            <a:pPr lvl="1">
              <a:spcBef>
                <a:spcPct val="0"/>
              </a:spcBef>
            </a:pPr>
            <a:r>
              <a:rPr lang="es-CL" smtClean="0"/>
              <a:t>Como aprendizaje, nivel corporativo la empresa está trabajando en cambiar algunos procesos para que no se den situaciones de este tipo nuevamente.</a:t>
            </a:r>
            <a:endParaRPr lang="es-ES_tradnl" smtClean="0"/>
          </a:p>
          <a:p>
            <a:pPr>
              <a:spcBef>
                <a:spcPct val="0"/>
              </a:spcBef>
            </a:pPr>
            <a:r>
              <a:rPr lang="es-CL" smtClean="0"/>
              <a:t> </a:t>
            </a:r>
            <a:endParaRPr lang="es-ES_tradnl" smtClean="0"/>
          </a:p>
          <a:p>
            <a:pPr lvl="1">
              <a:spcBef>
                <a:spcPct val="0"/>
              </a:spcBef>
            </a:pPr>
            <a:r>
              <a:rPr lang="es-CL" smtClean="0"/>
              <a:t>También se trabaja en la mejor forma de acercarse al trabajador para apoyarlo en cuanto a sus necesidades. </a:t>
            </a:r>
            <a:endParaRPr lang="es-ES_tradnl" smtClean="0"/>
          </a:p>
          <a:p>
            <a:pPr>
              <a:spcBef>
                <a:spcPct val="0"/>
              </a:spcBef>
            </a:pPr>
            <a:r>
              <a:rPr lang="es-CL" smtClean="0"/>
              <a:t> </a:t>
            </a:r>
            <a:endParaRPr lang="es-ES_tradnl" smtClean="0"/>
          </a:p>
          <a:p>
            <a:pPr lvl="1">
              <a:spcBef>
                <a:spcPct val="0"/>
              </a:spcBef>
            </a:pPr>
            <a:r>
              <a:rPr lang="es-CL" smtClean="0"/>
              <a:t>Les transmito esto porque es importante que como empresa saquemos aprendizaje de la situación, ya que es primera vez que nos ocurre un caso como este  y no nos puede volver a suceder. De hecho en los próximos días verán que publicaremos los Procedimientos de Tutela de Derechos Fundamentales del Trabajo en nuestra Agencia.</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a:spcBef>
                <a:spcPct val="0"/>
              </a:spcBef>
            </a:pPr>
            <a:r>
              <a:rPr lang="es-CL" smtClean="0"/>
              <a:t> </a:t>
            </a:r>
            <a:endParaRPr lang="es-ES_tradnl" smtClean="0"/>
          </a:p>
          <a:p>
            <a:pPr>
              <a:spcBef>
                <a:spcPct val="0"/>
              </a:spcBef>
            </a:pPr>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dirty="0" smtClean="0"/>
              <a:t>Haga clic para modificar el estilo de título del patrón</a:t>
            </a:r>
            <a:endParaRPr lang="es-CL" dirty="0"/>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A1588246-DD14-4EEC-B928-36173313AA95}" type="datetimeFigureOut">
              <a:rPr lang="es-CL" smtClean="0"/>
              <a:t>11/11/2014</a:t>
            </a:fld>
            <a:endParaRPr lang="es-CL"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7F24AF19-C01E-4B87-A089-689B2A1E680C}" type="slidenum">
              <a:rPr lang="es-CL" smtClean="0"/>
              <a:t>‹Nº›</a:t>
            </a:fld>
            <a:endParaRPr lang="es-CL" dirty="0"/>
          </a:p>
        </p:txBody>
      </p:sp>
    </p:spTree>
    <p:extLst>
      <p:ext uri="{BB962C8B-B14F-4D97-AF65-F5344CB8AC3E}">
        <p14:creationId xmlns:p14="http://schemas.microsoft.com/office/powerpoint/2010/main" val="782762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A1588246-DD14-4EEC-B928-36173313AA95}" type="datetimeFigureOut">
              <a:rPr lang="es-CL" smtClean="0"/>
              <a:t>11/11/2014</a:t>
            </a:fld>
            <a:endParaRPr lang="es-CL"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7F24AF19-C01E-4B87-A089-689B2A1E680C}" type="slidenum">
              <a:rPr lang="es-CL" smtClean="0"/>
              <a:t>‹Nº›</a:t>
            </a:fld>
            <a:endParaRPr lang="es-CL" dirty="0"/>
          </a:p>
        </p:txBody>
      </p:sp>
    </p:spTree>
    <p:extLst>
      <p:ext uri="{BB962C8B-B14F-4D97-AF65-F5344CB8AC3E}">
        <p14:creationId xmlns:p14="http://schemas.microsoft.com/office/powerpoint/2010/main" val="4177890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A1588246-DD14-4EEC-B928-36173313AA95}" type="datetimeFigureOut">
              <a:rPr lang="es-CL" smtClean="0"/>
              <a:t>11/11/2014</a:t>
            </a:fld>
            <a:endParaRPr lang="es-CL"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7F24AF19-C01E-4B87-A089-689B2A1E680C}" type="slidenum">
              <a:rPr lang="es-CL" smtClean="0"/>
              <a:t>‹Nº›</a:t>
            </a:fld>
            <a:endParaRPr lang="es-CL" dirty="0"/>
          </a:p>
        </p:txBody>
      </p:sp>
    </p:spTree>
    <p:extLst>
      <p:ext uri="{BB962C8B-B14F-4D97-AF65-F5344CB8AC3E}">
        <p14:creationId xmlns:p14="http://schemas.microsoft.com/office/powerpoint/2010/main" val="2994932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7" name="6 Rectángulo"/>
          <p:cNvSpPr/>
          <p:nvPr userDrawn="1"/>
        </p:nvSpPr>
        <p:spPr>
          <a:xfrm>
            <a:off x="2968" y="0"/>
            <a:ext cx="9141031" cy="6858000"/>
          </a:xfrm>
          <a:prstGeom prst="rect">
            <a:avLst/>
          </a:prstGeom>
          <a:solidFill>
            <a:srgbClr val="8FBE00"/>
          </a:solidFill>
          <a:ln>
            <a:solidFill>
              <a:srgbClr val="8FB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 name="Rectangle 96"/>
          <p:cNvSpPr>
            <a:spLocks noChangeArrowheads="1"/>
          </p:cNvSpPr>
          <p:nvPr/>
        </p:nvSpPr>
        <p:spPr bwMode="auto">
          <a:xfrm>
            <a:off x="1835150" y="3789363"/>
            <a:ext cx="6400800" cy="1512887"/>
          </a:xfrm>
          <a:prstGeom prst="rect">
            <a:avLst/>
          </a:prstGeom>
          <a:noFill/>
          <a:ln w="9525">
            <a:noFill/>
            <a:miter lim="800000"/>
            <a:headEnd/>
            <a:tailEnd/>
          </a:ln>
        </p:spPr>
        <p:txBody>
          <a:bodyPr/>
          <a:lstStyle/>
          <a:p>
            <a:pPr algn="r">
              <a:spcBef>
                <a:spcPct val="20000"/>
              </a:spcBef>
              <a:defRPr/>
            </a:pPr>
            <a:endParaRPr lang="es-ES" b="1" dirty="0">
              <a:solidFill>
                <a:schemeClr val="bg2"/>
              </a:solidFill>
              <a:latin typeface="Verdana" pitchFamily="34" charset="0"/>
            </a:endParaRPr>
          </a:p>
        </p:txBody>
      </p:sp>
      <p:pic>
        <p:nvPicPr>
          <p:cNvPr id="6" name="5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7" y="0"/>
            <a:ext cx="9141031" cy="6858000"/>
          </a:xfrm>
          <a:prstGeom prst="rect">
            <a:avLst/>
          </a:prstGeom>
        </p:spPr>
      </p:pic>
      <p:sp>
        <p:nvSpPr>
          <p:cNvPr id="3" name="Rectangle 95"/>
          <p:cNvSpPr>
            <a:spLocks noChangeArrowheads="1"/>
          </p:cNvSpPr>
          <p:nvPr/>
        </p:nvSpPr>
        <p:spPr bwMode="auto">
          <a:xfrm>
            <a:off x="1771650" y="3789363"/>
            <a:ext cx="6400800" cy="1512887"/>
          </a:xfrm>
          <a:prstGeom prst="rect">
            <a:avLst/>
          </a:prstGeom>
          <a:noFill/>
          <a:ln w="9525">
            <a:noFill/>
            <a:miter lim="800000"/>
            <a:headEnd/>
            <a:tailEnd/>
          </a:ln>
        </p:spPr>
        <p:txBody>
          <a:bodyPr/>
          <a:lstStyle/>
          <a:p>
            <a:pPr algn="r">
              <a:spcBef>
                <a:spcPct val="20000"/>
              </a:spcBef>
              <a:defRPr/>
            </a:pPr>
            <a:endParaRPr lang="es-ES" b="1" dirty="0">
              <a:solidFill>
                <a:schemeClr val="bg2"/>
              </a:solidFill>
              <a:latin typeface="Verdana" pitchFamily="34" charset="0"/>
            </a:endParaRPr>
          </a:p>
        </p:txBody>
      </p:sp>
      <p:grpSp>
        <p:nvGrpSpPr>
          <p:cNvPr id="11" name="10 Grupo"/>
          <p:cNvGrpSpPr>
            <a:grpSpLocks/>
          </p:cNvGrpSpPr>
          <p:nvPr userDrawn="1"/>
        </p:nvGrpSpPr>
        <p:grpSpPr bwMode="auto">
          <a:xfrm>
            <a:off x="5160562" y="618814"/>
            <a:ext cx="2486788" cy="1353852"/>
            <a:chOff x="1042988" y="623888"/>
            <a:chExt cx="2157413" cy="1174750"/>
          </a:xfrm>
        </p:grpSpPr>
        <p:sp>
          <p:nvSpPr>
            <p:cNvPr id="12" name="Freeform 5"/>
            <p:cNvSpPr>
              <a:spLocks noEditPoints="1"/>
            </p:cNvSpPr>
            <p:nvPr/>
          </p:nvSpPr>
          <p:spPr bwMode="auto">
            <a:xfrm>
              <a:off x="1911351" y="1490663"/>
              <a:ext cx="185738" cy="177800"/>
            </a:xfrm>
            <a:custGeom>
              <a:avLst/>
              <a:gdLst>
                <a:gd name="T0" fmla="*/ 2147483647 w 235"/>
                <a:gd name="T1" fmla="*/ 2147483647 h 224"/>
                <a:gd name="T2" fmla="*/ 2147483647 w 235"/>
                <a:gd name="T3" fmla="*/ 2147483647 h 224"/>
                <a:gd name="T4" fmla="*/ 2147483647 w 235"/>
                <a:gd name="T5" fmla="*/ 2147483647 h 224"/>
                <a:gd name="T6" fmla="*/ 2147483647 w 235"/>
                <a:gd name="T7" fmla="*/ 2147483647 h 224"/>
                <a:gd name="T8" fmla="*/ 2147483647 w 235"/>
                <a:gd name="T9" fmla="*/ 2147483647 h 224"/>
                <a:gd name="T10" fmla="*/ 2147483647 w 235"/>
                <a:gd name="T11" fmla="*/ 2147483647 h 224"/>
                <a:gd name="T12" fmla="*/ 2147483647 w 235"/>
                <a:gd name="T13" fmla="*/ 2147483647 h 224"/>
                <a:gd name="T14" fmla="*/ 2147483647 w 235"/>
                <a:gd name="T15" fmla="*/ 2147483647 h 224"/>
                <a:gd name="T16" fmla="*/ 2147483647 w 235"/>
                <a:gd name="T17" fmla="*/ 2147483647 h 224"/>
                <a:gd name="T18" fmla="*/ 2147483647 w 235"/>
                <a:gd name="T19" fmla="*/ 2147483647 h 224"/>
                <a:gd name="T20" fmla="*/ 2147483647 w 235"/>
                <a:gd name="T21" fmla="*/ 2147483647 h 224"/>
                <a:gd name="T22" fmla="*/ 2147483647 w 235"/>
                <a:gd name="T23" fmla="*/ 2147483647 h 224"/>
                <a:gd name="T24" fmla="*/ 2147483647 w 235"/>
                <a:gd name="T25" fmla="*/ 2147483647 h 224"/>
                <a:gd name="T26" fmla="*/ 2147483647 w 235"/>
                <a:gd name="T27" fmla="*/ 2147483647 h 224"/>
                <a:gd name="T28" fmla="*/ 2147483647 w 235"/>
                <a:gd name="T29" fmla="*/ 2147483647 h 224"/>
                <a:gd name="T30" fmla="*/ 2147483647 w 235"/>
                <a:gd name="T31" fmla="*/ 2147483647 h 224"/>
                <a:gd name="T32" fmla="*/ 2147483647 w 235"/>
                <a:gd name="T33" fmla="*/ 2147483647 h 224"/>
                <a:gd name="T34" fmla="*/ 2147483647 w 235"/>
                <a:gd name="T35" fmla="*/ 2147483647 h 224"/>
                <a:gd name="T36" fmla="*/ 2147483647 w 235"/>
                <a:gd name="T37" fmla="*/ 2147483647 h 224"/>
                <a:gd name="T38" fmla="*/ 2147483647 w 235"/>
                <a:gd name="T39" fmla="*/ 2147483647 h 224"/>
                <a:gd name="T40" fmla="*/ 2147483647 w 235"/>
                <a:gd name="T41" fmla="*/ 2147483647 h 224"/>
                <a:gd name="T42" fmla="*/ 2147483647 w 235"/>
                <a:gd name="T43" fmla="*/ 2147483647 h 224"/>
                <a:gd name="T44" fmla="*/ 2147483647 w 235"/>
                <a:gd name="T45" fmla="*/ 2147483647 h 224"/>
                <a:gd name="T46" fmla="*/ 2147483647 w 235"/>
                <a:gd name="T47" fmla="*/ 2147483647 h 224"/>
                <a:gd name="T48" fmla="*/ 2147483647 w 235"/>
                <a:gd name="T49" fmla="*/ 2147483647 h 224"/>
                <a:gd name="T50" fmla="*/ 2147483647 w 235"/>
                <a:gd name="T51" fmla="*/ 2147483647 h 224"/>
                <a:gd name="T52" fmla="*/ 2147483647 w 235"/>
                <a:gd name="T53" fmla="*/ 2147483647 h 224"/>
                <a:gd name="T54" fmla="*/ 2147483647 w 235"/>
                <a:gd name="T55" fmla="*/ 2147483647 h 224"/>
                <a:gd name="T56" fmla="*/ 2147483647 w 235"/>
                <a:gd name="T57" fmla="*/ 2147483647 h 224"/>
                <a:gd name="T58" fmla="*/ 2147483647 w 235"/>
                <a:gd name="T59" fmla="*/ 2147483647 h 224"/>
                <a:gd name="T60" fmla="*/ 2147483647 w 235"/>
                <a:gd name="T61" fmla="*/ 2147483647 h 224"/>
                <a:gd name="T62" fmla="*/ 2147483647 w 235"/>
                <a:gd name="T63" fmla="*/ 2147483647 h 224"/>
                <a:gd name="T64" fmla="*/ 2147483647 w 235"/>
                <a:gd name="T65" fmla="*/ 2147483647 h 224"/>
                <a:gd name="T66" fmla="*/ 2147483647 w 235"/>
                <a:gd name="T67" fmla="*/ 2147483647 h 224"/>
                <a:gd name="T68" fmla="*/ 2147483647 w 235"/>
                <a:gd name="T69" fmla="*/ 2147483647 h 224"/>
                <a:gd name="T70" fmla="*/ 2147483647 w 235"/>
                <a:gd name="T71" fmla="*/ 2147483647 h 224"/>
                <a:gd name="T72" fmla="*/ 1481144365 w 235"/>
                <a:gd name="T73" fmla="*/ 2147483647 h 224"/>
                <a:gd name="T74" fmla="*/ 0 w 235"/>
                <a:gd name="T75" fmla="*/ 2147483647 h 224"/>
                <a:gd name="T76" fmla="*/ 0 w 235"/>
                <a:gd name="T77" fmla="*/ 2147483647 h 224"/>
                <a:gd name="T78" fmla="*/ 2147483647 w 235"/>
                <a:gd name="T79" fmla="*/ 2147483647 h 224"/>
                <a:gd name="T80" fmla="*/ 2147483647 w 235"/>
                <a:gd name="T81" fmla="*/ 2147483647 h 224"/>
                <a:gd name="T82" fmla="*/ 2147483647 w 235"/>
                <a:gd name="T83" fmla="*/ 2147483647 h 224"/>
                <a:gd name="T84" fmla="*/ 2147483647 w 235"/>
                <a:gd name="T85" fmla="*/ 2147483647 h 224"/>
                <a:gd name="T86" fmla="*/ 2147483647 w 235"/>
                <a:gd name="T87" fmla="*/ 2147483647 h 224"/>
                <a:gd name="T88" fmla="*/ 2147483647 w 235"/>
                <a:gd name="T89" fmla="*/ 2147483647 h 224"/>
                <a:gd name="T90" fmla="*/ 2147483647 w 235"/>
                <a:gd name="T91" fmla="*/ 2000373825 h 224"/>
                <a:gd name="T92" fmla="*/ 2147483647 w 235"/>
                <a:gd name="T93" fmla="*/ 0 h 224"/>
                <a:gd name="T94" fmla="*/ 2147483647 w 235"/>
                <a:gd name="T95" fmla="*/ 0 h 224"/>
                <a:gd name="T96" fmla="*/ 2147483647 w 235"/>
                <a:gd name="T97" fmla="*/ 1500123206 h 224"/>
                <a:gd name="T98" fmla="*/ 2147483647 w 235"/>
                <a:gd name="T99" fmla="*/ 2147483647 h 224"/>
                <a:gd name="T100" fmla="*/ 2147483647 w 235"/>
                <a:gd name="T101" fmla="*/ 2147483647 h 224"/>
                <a:gd name="T102" fmla="*/ 2147483647 w 235"/>
                <a:gd name="T103" fmla="*/ 2147483647 h 224"/>
                <a:gd name="T104" fmla="*/ 2147483647 w 235"/>
                <a:gd name="T105" fmla="*/ 2147483647 h 224"/>
                <a:gd name="T106" fmla="*/ 2147483647 w 235"/>
                <a:gd name="T107" fmla="*/ 2147483647 h 2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5" h="224">
                  <a:moveTo>
                    <a:pt x="148" y="115"/>
                  </a:moveTo>
                  <a:lnTo>
                    <a:pt x="176" y="37"/>
                  </a:lnTo>
                  <a:lnTo>
                    <a:pt x="167" y="33"/>
                  </a:lnTo>
                  <a:lnTo>
                    <a:pt x="157" y="30"/>
                  </a:lnTo>
                  <a:lnTo>
                    <a:pt x="146" y="28"/>
                  </a:lnTo>
                  <a:lnTo>
                    <a:pt x="134" y="28"/>
                  </a:lnTo>
                  <a:lnTo>
                    <a:pt x="122" y="30"/>
                  </a:lnTo>
                  <a:lnTo>
                    <a:pt x="110" y="33"/>
                  </a:lnTo>
                  <a:lnTo>
                    <a:pt x="99" y="37"/>
                  </a:lnTo>
                  <a:lnTo>
                    <a:pt x="90" y="44"/>
                  </a:lnTo>
                  <a:lnTo>
                    <a:pt x="81" y="51"/>
                  </a:lnTo>
                  <a:lnTo>
                    <a:pt x="77" y="56"/>
                  </a:lnTo>
                  <a:lnTo>
                    <a:pt x="74" y="59"/>
                  </a:lnTo>
                  <a:lnTo>
                    <a:pt x="68" y="68"/>
                  </a:lnTo>
                  <a:lnTo>
                    <a:pt x="63" y="77"/>
                  </a:lnTo>
                  <a:lnTo>
                    <a:pt x="60" y="86"/>
                  </a:lnTo>
                  <a:lnTo>
                    <a:pt x="59" y="95"/>
                  </a:lnTo>
                  <a:lnTo>
                    <a:pt x="59" y="104"/>
                  </a:lnTo>
                  <a:lnTo>
                    <a:pt x="60" y="107"/>
                  </a:lnTo>
                  <a:lnTo>
                    <a:pt x="62" y="112"/>
                  </a:lnTo>
                  <a:lnTo>
                    <a:pt x="63" y="115"/>
                  </a:lnTo>
                  <a:lnTo>
                    <a:pt x="66" y="118"/>
                  </a:lnTo>
                  <a:lnTo>
                    <a:pt x="72" y="122"/>
                  </a:lnTo>
                  <a:lnTo>
                    <a:pt x="77" y="124"/>
                  </a:lnTo>
                  <a:lnTo>
                    <a:pt x="81" y="125"/>
                  </a:lnTo>
                  <a:lnTo>
                    <a:pt x="87" y="127"/>
                  </a:lnTo>
                  <a:lnTo>
                    <a:pt x="92" y="127"/>
                  </a:lnTo>
                  <a:lnTo>
                    <a:pt x="107" y="125"/>
                  </a:lnTo>
                  <a:lnTo>
                    <a:pt x="120" y="122"/>
                  </a:lnTo>
                  <a:lnTo>
                    <a:pt x="134" y="119"/>
                  </a:lnTo>
                  <a:lnTo>
                    <a:pt x="148" y="115"/>
                  </a:lnTo>
                  <a:close/>
                  <a:moveTo>
                    <a:pt x="172" y="182"/>
                  </a:moveTo>
                  <a:lnTo>
                    <a:pt x="166" y="188"/>
                  </a:lnTo>
                  <a:lnTo>
                    <a:pt x="161" y="191"/>
                  </a:lnTo>
                  <a:lnTo>
                    <a:pt x="155" y="195"/>
                  </a:lnTo>
                  <a:lnTo>
                    <a:pt x="149" y="200"/>
                  </a:lnTo>
                  <a:lnTo>
                    <a:pt x="142" y="204"/>
                  </a:lnTo>
                  <a:lnTo>
                    <a:pt x="133" y="207"/>
                  </a:lnTo>
                  <a:lnTo>
                    <a:pt x="123" y="210"/>
                  </a:lnTo>
                  <a:lnTo>
                    <a:pt x="116" y="213"/>
                  </a:lnTo>
                  <a:lnTo>
                    <a:pt x="96" y="218"/>
                  </a:lnTo>
                  <a:lnTo>
                    <a:pt x="78" y="221"/>
                  </a:lnTo>
                  <a:lnTo>
                    <a:pt x="60" y="223"/>
                  </a:lnTo>
                  <a:lnTo>
                    <a:pt x="42" y="224"/>
                  </a:lnTo>
                  <a:lnTo>
                    <a:pt x="26" y="224"/>
                  </a:lnTo>
                  <a:lnTo>
                    <a:pt x="26" y="198"/>
                  </a:lnTo>
                  <a:lnTo>
                    <a:pt x="48" y="195"/>
                  </a:lnTo>
                  <a:lnTo>
                    <a:pt x="75" y="192"/>
                  </a:lnTo>
                  <a:lnTo>
                    <a:pt x="89" y="191"/>
                  </a:lnTo>
                  <a:lnTo>
                    <a:pt x="101" y="186"/>
                  </a:lnTo>
                  <a:lnTo>
                    <a:pt x="105" y="185"/>
                  </a:lnTo>
                  <a:lnTo>
                    <a:pt x="111" y="183"/>
                  </a:lnTo>
                  <a:lnTo>
                    <a:pt x="116" y="180"/>
                  </a:lnTo>
                  <a:lnTo>
                    <a:pt x="120" y="177"/>
                  </a:lnTo>
                  <a:lnTo>
                    <a:pt x="127" y="171"/>
                  </a:lnTo>
                  <a:lnTo>
                    <a:pt x="131" y="163"/>
                  </a:lnTo>
                  <a:lnTo>
                    <a:pt x="134" y="154"/>
                  </a:lnTo>
                  <a:lnTo>
                    <a:pt x="139" y="147"/>
                  </a:lnTo>
                  <a:lnTo>
                    <a:pt x="122" y="151"/>
                  </a:lnTo>
                  <a:lnTo>
                    <a:pt x="107" y="154"/>
                  </a:lnTo>
                  <a:lnTo>
                    <a:pt x="99" y="154"/>
                  </a:lnTo>
                  <a:lnTo>
                    <a:pt x="90" y="156"/>
                  </a:lnTo>
                  <a:lnTo>
                    <a:pt x="74" y="156"/>
                  </a:lnTo>
                  <a:lnTo>
                    <a:pt x="62" y="156"/>
                  </a:lnTo>
                  <a:lnTo>
                    <a:pt x="51" y="154"/>
                  </a:lnTo>
                  <a:lnTo>
                    <a:pt x="41" y="151"/>
                  </a:lnTo>
                  <a:lnTo>
                    <a:pt x="33" y="148"/>
                  </a:lnTo>
                  <a:lnTo>
                    <a:pt x="26" y="145"/>
                  </a:lnTo>
                  <a:lnTo>
                    <a:pt x="18" y="141"/>
                  </a:lnTo>
                  <a:lnTo>
                    <a:pt x="14" y="136"/>
                  </a:lnTo>
                  <a:lnTo>
                    <a:pt x="9" y="130"/>
                  </a:lnTo>
                  <a:lnTo>
                    <a:pt x="8" y="127"/>
                  </a:lnTo>
                  <a:lnTo>
                    <a:pt x="5" y="124"/>
                  </a:lnTo>
                  <a:lnTo>
                    <a:pt x="3" y="118"/>
                  </a:lnTo>
                  <a:lnTo>
                    <a:pt x="2" y="112"/>
                  </a:lnTo>
                  <a:lnTo>
                    <a:pt x="0" y="104"/>
                  </a:lnTo>
                  <a:lnTo>
                    <a:pt x="0" y="98"/>
                  </a:lnTo>
                  <a:lnTo>
                    <a:pt x="0" y="91"/>
                  </a:lnTo>
                  <a:lnTo>
                    <a:pt x="2" y="84"/>
                  </a:lnTo>
                  <a:lnTo>
                    <a:pt x="5" y="77"/>
                  </a:lnTo>
                  <a:lnTo>
                    <a:pt x="6" y="71"/>
                  </a:lnTo>
                  <a:lnTo>
                    <a:pt x="11" y="65"/>
                  </a:lnTo>
                  <a:lnTo>
                    <a:pt x="20" y="51"/>
                  </a:lnTo>
                  <a:lnTo>
                    <a:pt x="24" y="45"/>
                  </a:lnTo>
                  <a:lnTo>
                    <a:pt x="32" y="39"/>
                  </a:lnTo>
                  <a:lnTo>
                    <a:pt x="38" y="33"/>
                  </a:lnTo>
                  <a:lnTo>
                    <a:pt x="45" y="27"/>
                  </a:lnTo>
                  <a:lnTo>
                    <a:pt x="54" y="21"/>
                  </a:lnTo>
                  <a:lnTo>
                    <a:pt x="63" y="16"/>
                  </a:lnTo>
                  <a:lnTo>
                    <a:pt x="72" y="12"/>
                  </a:lnTo>
                  <a:lnTo>
                    <a:pt x="83" y="7"/>
                  </a:lnTo>
                  <a:lnTo>
                    <a:pt x="93" y="4"/>
                  </a:lnTo>
                  <a:lnTo>
                    <a:pt x="104" y="1"/>
                  </a:lnTo>
                  <a:lnTo>
                    <a:pt x="116" y="0"/>
                  </a:lnTo>
                  <a:lnTo>
                    <a:pt x="128" y="0"/>
                  </a:lnTo>
                  <a:lnTo>
                    <a:pt x="142" y="0"/>
                  </a:lnTo>
                  <a:lnTo>
                    <a:pt x="155" y="1"/>
                  </a:lnTo>
                  <a:lnTo>
                    <a:pt x="170" y="3"/>
                  </a:lnTo>
                  <a:lnTo>
                    <a:pt x="184" y="6"/>
                  </a:lnTo>
                  <a:lnTo>
                    <a:pt x="197" y="10"/>
                  </a:lnTo>
                  <a:lnTo>
                    <a:pt x="211" y="15"/>
                  </a:lnTo>
                  <a:lnTo>
                    <a:pt x="223" y="21"/>
                  </a:lnTo>
                  <a:lnTo>
                    <a:pt x="235" y="28"/>
                  </a:lnTo>
                  <a:lnTo>
                    <a:pt x="196" y="138"/>
                  </a:lnTo>
                  <a:lnTo>
                    <a:pt x="191" y="148"/>
                  </a:lnTo>
                  <a:lnTo>
                    <a:pt x="187" y="159"/>
                  </a:lnTo>
                  <a:lnTo>
                    <a:pt x="181" y="169"/>
                  </a:lnTo>
                  <a:lnTo>
                    <a:pt x="176" y="176"/>
                  </a:lnTo>
                  <a:lnTo>
                    <a:pt x="172" y="182"/>
                  </a:lnTo>
                  <a:close/>
                </a:path>
              </a:pathLst>
            </a:custGeom>
            <a:solidFill>
              <a:srgbClr val="8FB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dirty="0"/>
            </a:p>
          </p:txBody>
        </p:sp>
        <p:sp>
          <p:nvSpPr>
            <p:cNvPr id="13" name="Freeform 6"/>
            <p:cNvSpPr>
              <a:spLocks noEditPoints="1"/>
            </p:cNvSpPr>
            <p:nvPr/>
          </p:nvSpPr>
          <p:spPr bwMode="auto">
            <a:xfrm>
              <a:off x="1250951" y="1490663"/>
              <a:ext cx="160338" cy="123825"/>
            </a:xfrm>
            <a:custGeom>
              <a:avLst/>
              <a:gdLst>
                <a:gd name="T0" fmla="*/ 2147483647 w 201"/>
                <a:gd name="T1" fmla="*/ 2147483647 h 156"/>
                <a:gd name="T2" fmla="*/ 2147483647 w 201"/>
                <a:gd name="T3" fmla="*/ 2147483647 h 156"/>
                <a:gd name="T4" fmla="*/ 2147483647 w 201"/>
                <a:gd name="T5" fmla="*/ 2147483647 h 156"/>
                <a:gd name="T6" fmla="*/ 2147483647 w 201"/>
                <a:gd name="T7" fmla="*/ 2147483647 h 156"/>
                <a:gd name="T8" fmla="*/ 2147483647 w 201"/>
                <a:gd name="T9" fmla="*/ 2147483647 h 156"/>
                <a:gd name="T10" fmla="*/ 2147483647 w 201"/>
                <a:gd name="T11" fmla="*/ 2147483647 h 156"/>
                <a:gd name="T12" fmla="*/ 2147483647 w 201"/>
                <a:gd name="T13" fmla="*/ 2147483647 h 156"/>
                <a:gd name="T14" fmla="*/ 2147483647 w 201"/>
                <a:gd name="T15" fmla="*/ 2147483647 h 156"/>
                <a:gd name="T16" fmla="*/ 2147483647 w 201"/>
                <a:gd name="T17" fmla="*/ 2147483647 h 156"/>
                <a:gd name="T18" fmla="*/ 2147483647 w 201"/>
                <a:gd name="T19" fmla="*/ 2147483647 h 156"/>
                <a:gd name="T20" fmla="*/ 2147483647 w 201"/>
                <a:gd name="T21" fmla="*/ 2147483647 h 156"/>
                <a:gd name="T22" fmla="*/ 2147483647 w 201"/>
                <a:gd name="T23" fmla="*/ 2147483647 h 156"/>
                <a:gd name="T24" fmla="*/ 2147483647 w 201"/>
                <a:gd name="T25" fmla="*/ 2147483647 h 156"/>
                <a:gd name="T26" fmla="*/ 2147483647 w 201"/>
                <a:gd name="T27" fmla="*/ 2147483647 h 156"/>
                <a:gd name="T28" fmla="*/ 2147483647 w 201"/>
                <a:gd name="T29" fmla="*/ 2147483647 h 156"/>
                <a:gd name="T30" fmla="*/ 2147483647 w 201"/>
                <a:gd name="T31" fmla="*/ 2147483647 h 156"/>
                <a:gd name="T32" fmla="*/ 2147483647 w 201"/>
                <a:gd name="T33" fmla="*/ 2147483647 h 156"/>
                <a:gd name="T34" fmla="*/ 1522732379 w 201"/>
                <a:gd name="T35" fmla="*/ 2147483647 h 156"/>
                <a:gd name="T36" fmla="*/ 0 w 201"/>
                <a:gd name="T37" fmla="*/ 2147483647 h 156"/>
                <a:gd name="T38" fmla="*/ 2030521230 w 201"/>
                <a:gd name="T39" fmla="*/ 2147483647 h 156"/>
                <a:gd name="T40" fmla="*/ 2147483647 w 201"/>
                <a:gd name="T41" fmla="*/ 2147483647 h 156"/>
                <a:gd name="T42" fmla="*/ 2147483647 w 201"/>
                <a:gd name="T43" fmla="*/ 2147483647 h 156"/>
                <a:gd name="T44" fmla="*/ 2147483647 w 201"/>
                <a:gd name="T45" fmla="*/ 2147483647 h 156"/>
                <a:gd name="T46" fmla="*/ 2147483647 w 201"/>
                <a:gd name="T47" fmla="*/ 2147483647 h 156"/>
                <a:gd name="T48" fmla="*/ 2147483647 w 201"/>
                <a:gd name="T49" fmla="*/ 2147483647 h 156"/>
                <a:gd name="T50" fmla="*/ 2147483647 w 201"/>
                <a:gd name="T51" fmla="*/ 1500123206 h 156"/>
                <a:gd name="T52" fmla="*/ 2147483647 w 201"/>
                <a:gd name="T53" fmla="*/ 0 h 156"/>
                <a:gd name="T54" fmla="*/ 2147483647 w 201"/>
                <a:gd name="T55" fmla="*/ 500251413 h 156"/>
                <a:gd name="T56" fmla="*/ 2147483647 w 201"/>
                <a:gd name="T57" fmla="*/ 2147483647 h 156"/>
                <a:gd name="T58" fmla="*/ 2147483647 w 201"/>
                <a:gd name="T59" fmla="*/ 2147483647 h 156"/>
                <a:gd name="T60" fmla="*/ 2147483647 w 201"/>
                <a:gd name="T61" fmla="*/ 2147483647 h 156"/>
                <a:gd name="T62" fmla="*/ 2147483647 w 201"/>
                <a:gd name="T63" fmla="*/ 2147483647 h 156"/>
                <a:gd name="T64" fmla="*/ 2147483647 w 201"/>
                <a:gd name="T65" fmla="*/ 2147483647 h 156"/>
                <a:gd name="T66" fmla="*/ 2147483647 w 201"/>
                <a:gd name="T67" fmla="*/ 2147483647 h 156"/>
                <a:gd name="T68" fmla="*/ 2147483647 w 201"/>
                <a:gd name="T69" fmla="*/ 2147483647 h 156"/>
                <a:gd name="T70" fmla="*/ 2147483647 w 201"/>
                <a:gd name="T71" fmla="*/ 2147483647 h 156"/>
                <a:gd name="T72" fmla="*/ 2147483647 w 201"/>
                <a:gd name="T73" fmla="*/ 2147483647 h 156"/>
                <a:gd name="T74" fmla="*/ 2147483647 w 201"/>
                <a:gd name="T75" fmla="*/ 2147483647 h 156"/>
                <a:gd name="T76" fmla="*/ 2147483647 w 201"/>
                <a:gd name="T77" fmla="*/ 2147483647 h 156"/>
                <a:gd name="T78" fmla="*/ 2147483647 w 201"/>
                <a:gd name="T79" fmla="*/ 2147483647 h 156"/>
                <a:gd name="T80" fmla="*/ 2147483647 w 201"/>
                <a:gd name="T81" fmla="*/ 2147483647 h 156"/>
                <a:gd name="T82" fmla="*/ 2147483647 w 201"/>
                <a:gd name="T83" fmla="*/ 2147483647 h 156"/>
                <a:gd name="T84" fmla="*/ 2147483647 w 201"/>
                <a:gd name="T85" fmla="*/ 2147483647 h 156"/>
                <a:gd name="T86" fmla="*/ 2147483647 w 201"/>
                <a:gd name="T87" fmla="*/ 2147483647 h 156"/>
                <a:gd name="T88" fmla="*/ 2147483647 w 201"/>
                <a:gd name="T89" fmla="*/ 2147483647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1" h="156">
                  <a:moveTo>
                    <a:pt x="149" y="56"/>
                  </a:moveTo>
                  <a:lnTo>
                    <a:pt x="150" y="50"/>
                  </a:lnTo>
                  <a:lnTo>
                    <a:pt x="149" y="44"/>
                  </a:lnTo>
                  <a:lnTo>
                    <a:pt x="149" y="39"/>
                  </a:lnTo>
                  <a:lnTo>
                    <a:pt x="146" y="36"/>
                  </a:lnTo>
                  <a:lnTo>
                    <a:pt x="142" y="31"/>
                  </a:lnTo>
                  <a:lnTo>
                    <a:pt x="136" y="30"/>
                  </a:lnTo>
                  <a:lnTo>
                    <a:pt x="130" y="28"/>
                  </a:lnTo>
                  <a:lnTo>
                    <a:pt x="123" y="27"/>
                  </a:lnTo>
                  <a:lnTo>
                    <a:pt x="114" y="28"/>
                  </a:lnTo>
                  <a:lnTo>
                    <a:pt x="106" y="30"/>
                  </a:lnTo>
                  <a:lnTo>
                    <a:pt x="99" y="31"/>
                  </a:lnTo>
                  <a:lnTo>
                    <a:pt x="93" y="36"/>
                  </a:lnTo>
                  <a:lnTo>
                    <a:pt x="87" y="39"/>
                  </a:lnTo>
                  <a:lnTo>
                    <a:pt x="81" y="44"/>
                  </a:lnTo>
                  <a:lnTo>
                    <a:pt x="76" y="50"/>
                  </a:lnTo>
                  <a:lnTo>
                    <a:pt x="73" y="56"/>
                  </a:lnTo>
                  <a:lnTo>
                    <a:pt x="149" y="56"/>
                  </a:lnTo>
                  <a:close/>
                  <a:moveTo>
                    <a:pt x="177" y="138"/>
                  </a:moveTo>
                  <a:lnTo>
                    <a:pt x="152" y="147"/>
                  </a:lnTo>
                  <a:lnTo>
                    <a:pt x="139" y="150"/>
                  </a:lnTo>
                  <a:lnTo>
                    <a:pt x="127" y="151"/>
                  </a:lnTo>
                  <a:lnTo>
                    <a:pt x="114" y="153"/>
                  </a:lnTo>
                  <a:lnTo>
                    <a:pt x="100" y="154"/>
                  </a:lnTo>
                  <a:lnTo>
                    <a:pt x="85" y="156"/>
                  </a:lnTo>
                  <a:lnTo>
                    <a:pt x="72" y="154"/>
                  </a:lnTo>
                  <a:lnTo>
                    <a:pt x="58" y="154"/>
                  </a:lnTo>
                  <a:lnTo>
                    <a:pt x="45" y="151"/>
                  </a:lnTo>
                  <a:lnTo>
                    <a:pt x="34" y="148"/>
                  </a:lnTo>
                  <a:lnTo>
                    <a:pt x="28" y="145"/>
                  </a:lnTo>
                  <a:lnTo>
                    <a:pt x="24" y="142"/>
                  </a:lnTo>
                  <a:lnTo>
                    <a:pt x="16" y="136"/>
                  </a:lnTo>
                  <a:lnTo>
                    <a:pt x="13" y="133"/>
                  </a:lnTo>
                  <a:lnTo>
                    <a:pt x="10" y="130"/>
                  </a:lnTo>
                  <a:lnTo>
                    <a:pt x="6" y="122"/>
                  </a:lnTo>
                  <a:lnTo>
                    <a:pt x="3" y="115"/>
                  </a:lnTo>
                  <a:lnTo>
                    <a:pt x="0" y="106"/>
                  </a:lnTo>
                  <a:lnTo>
                    <a:pt x="0" y="97"/>
                  </a:lnTo>
                  <a:lnTo>
                    <a:pt x="1" y="88"/>
                  </a:lnTo>
                  <a:lnTo>
                    <a:pt x="4" y="78"/>
                  </a:lnTo>
                  <a:lnTo>
                    <a:pt x="10" y="65"/>
                  </a:lnTo>
                  <a:lnTo>
                    <a:pt x="19" y="51"/>
                  </a:lnTo>
                  <a:lnTo>
                    <a:pt x="25" y="44"/>
                  </a:lnTo>
                  <a:lnTo>
                    <a:pt x="31" y="37"/>
                  </a:lnTo>
                  <a:lnTo>
                    <a:pt x="37" y="31"/>
                  </a:lnTo>
                  <a:lnTo>
                    <a:pt x="45" y="25"/>
                  </a:lnTo>
                  <a:lnTo>
                    <a:pt x="54" y="21"/>
                  </a:lnTo>
                  <a:lnTo>
                    <a:pt x="61" y="15"/>
                  </a:lnTo>
                  <a:lnTo>
                    <a:pt x="72" y="10"/>
                  </a:lnTo>
                  <a:lnTo>
                    <a:pt x="81" y="7"/>
                  </a:lnTo>
                  <a:lnTo>
                    <a:pt x="93" y="4"/>
                  </a:lnTo>
                  <a:lnTo>
                    <a:pt x="103" y="3"/>
                  </a:lnTo>
                  <a:lnTo>
                    <a:pt x="115" y="1"/>
                  </a:lnTo>
                  <a:lnTo>
                    <a:pt x="129" y="0"/>
                  </a:lnTo>
                  <a:lnTo>
                    <a:pt x="141" y="1"/>
                  </a:lnTo>
                  <a:lnTo>
                    <a:pt x="152" y="1"/>
                  </a:lnTo>
                  <a:lnTo>
                    <a:pt x="161" y="3"/>
                  </a:lnTo>
                  <a:lnTo>
                    <a:pt x="170" y="6"/>
                  </a:lnTo>
                  <a:lnTo>
                    <a:pt x="177" y="9"/>
                  </a:lnTo>
                  <a:lnTo>
                    <a:pt x="183" y="12"/>
                  </a:lnTo>
                  <a:lnTo>
                    <a:pt x="189" y="16"/>
                  </a:lnTo>
                  <a:lnTo>
                    <a:pt x="194" y="21"/>
                  </a:lnTo>
                  <a:lnTo>
                    <a:pt x="195" y="24"/>
                  </a:lnTo>
                  <a:lnTo>
                    <a:pt x="197" y="25"/>
                  </a:lnTo>
                  <a:lnTo>
                    <a:pt x="200" y="31"/>
                  </a:lnTo>
                  <a:lnTo>
                    <a:pt x="201" y="39"/>
                  </a:lnTo>
                  <a:lnTo>
                    <a:pt x="201" y="47"/>
                  </a:lnTo>
                  <a:lnTo>
                    <a:pt x="201" y="54"/>
                  </a:lnTo>
                  <a:lnTo>
                    <a:pt x="200" y="63"/>
                  </a:lnTo>
                  <a:lnTo>
                    <a:pt x="198" y="72"/>
                  </a:lnTo>
                  <a:lnTo>
                    <a:pt x="195" y="81"/>
                  </a:lnTo>
                  <a:lnTo>
                    <a:pt x="60" y="81"/>
                  </a:lnTo>
                  <a:lnTo>
                    <a:pt x="58" y="88"/>
                  </a:lnTo>
                  <a:lnTo>
                    <a:pt x="57" y="92"/>
                  </a:lnTo>
                  <a:lnTo>
                    <a:pt x="55" y="97"/>
                  </a:lnTo>
                  <a:lnTo>
                    <a:pt x="55" y="101"/>
                  </a:lnTo>
                  <a:lnTo>
                    <a:pt x="58" y="109"/>
                  </a:lnTo>
                  <a:lnTo>
                    <a:pt x="63" y="116"/>
                  </a:lnTo>
                  <a:lnTo>
                    <a:pt x="66" y="118"/>
                  </a:lnTo>
                  <a:lnTo>
                    <a:pt x="69" y="121"/>
                  </a:lnTo>
                  <a:lnTo>
                    <a:pt x="76" y="124"/>
                  </a:lnTo>
                  <a:lnTo>
                    <a:pt x="82" y="125"/>
                  </a:lnTo>
                  <a:lnTo>
                    <a:pt x="87" y="127"/>
                  </a:lnTo>
                  <a:lnTo>
                    <a:pt x="99" y="127"/>
                  </a:lnTo>
                  <a:lnTo>
                    <a:pt x="117" y="125"/>
                  </a:lnTo>
                  <a:lnTo>
                    <a:pt x="135" y="122"/>
                  </a:lnTo>
                  <a:lnTo>
                    <a:pt x="153" y="119"/>
                  </a:lnTo>
                  <a:lnTo>
                    <a:pt x="170" y="115"/>
                  </a:lnTo>
                  <a:lnTo>
                    <a:pt x="180" y="138"/>
                  </a:lnTo>
                  <a:lnTo>
                    <a:pt x="177" y="138"/>
                  </a:lnTo>
                  <a:close/>
                </a:path>
              </a:pathLst>
            </a:custGeom>
            <a:solidFill>
              <a:srgbClr val="8FB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dirty="0"/>
            </a:p>
          </p:txBody>
        </p:sp>
        <p:sp>
          <p:nvSpPr>
            <p:cNvPr id="14" name="Freeform 7"/>
            <p:cNvSpPr>
              <a:spLocks noEditPoints="1"/>
            </p:cNvSpPr>
            <p:nvPr/>
          </p:nvSpPr>
          <p:spPr bwMode="auto">
            <a:xfrm>
              <a:off x="1042988" y="1425576"/>
              <a:ext cx="217488" cy="188913"/>
            </a:xfrm>
            <a:custGeom>
              <a:avLst/>
              <a:gdLst>
                <a:gd name="T0" fmla="*/ 2147483647 w 274"/>
                <a:gd name="T1" fmla="*/ 2147483647 h 238"/>
                <a:gd name="T2" fmla="*/ 2147483647 w 274"/>
                <a:gd name="T3" fmla="*/ 2147483647 h 238"/>
                <a:gd name="T4" fmla="*/ 2147483647 w 274"/>
                <a:gd name="T5" fmla="*/ 2147483647 h 238"/>
                <a:gd name="T6" fmla="*/ 2147483647 w 274"/>
                <a:gd name="T7" fmla="*/ 2147483647 h 238"/>
                <a:gd name="T8" fmla="*/ 2147483647 w 274"/>
                <a:gd name="T9" fmla="*/ 2147483647 h 238"/>
                <a:gd name="T10" fmla="*/ 2147483647 w 274"/>
                <a:gd name="T11" fmla="*/ 2147483647 h 238"/>
                <a:gd name="T12" fmla="*/ 2147483647 w 274"/>
                <a:gd name="T13" fmla="*/ 2147483647 h 238"/>
                <a:gd name="T14" fmla="*/ 2147483647 w 274"/>
                <a:gd name="T15" fmla="*/ 2147483647 h 238"/>
                <a:gd name="T16" fmla="*/ 2147483647 w 274"/>
                <a:gd name="T17" fmla="*/ 2147483647 h 238"/>
                <a:gd name="T18" fmla="*/ 2147483647 w 274"/>
                <a:gd name="T19" fmla="*/ 2147483647 h 238"/>
                <a:gd name="T20" fmla="*/ 2147483647 w 274"/>
                <a:gd name="T21" fmla="*/ 2147483647 h 238"/>
                <a:gd name="T22" fmla="*/ 2147483647 w 274"/>
                <a:gd name="T23" fmla="*/ 2147483647 h 238"/>
                <a:gd name="T24" fmla="*/ 2147483647 w 274"/>
                <a:gd name="T25" fmla="*/ 2147483647 h 238"/>
                <a:gd name="T26" fmla="*/ 2147483647 w 274"/>
                <a:gd name="T27" fmla="*/ 2147483647 h 238"/>
                <a:gd name="T28" fmla="*/ 2147483647 w 274"/>
                <a:gd name="T29" fmla="*/ 2147483647 h 238"/>
                <a:gd name="T30" fmla="*/ 2147483647 w 274"/>
                <a:gd name="T31" fmla="*/ 2147483647 h 238"/>
                <a:gd name="T32" fmla="*/ 2147483647 w 274"/>
                <a:gd name="T33" fmla="*/ 2147483647 h 238"/>
                <a:gd name="T34" fmla="*/ 2147483647 w 274"/>
                <a:gd name="T35" fmla="*/ 2147483647 h 238"/>
                <a:gd name="T36" fmla="*/ 2147483647 w 274"/>
                <a:gd name="T37" fmla="*/ 2147483647 h 238"/>
                <a:gd name="T38" fmla="*/ 2147483647 w 274"/>
                <a:gd name="T39" fmla="*/ 2147483647 h 238"/>
                <a:gd name="T40" fmla="*/ 1500129830 w 274"/>
                <a:gd name="T41" fmla="*/ 2147483647 h 238"/>
                <a:gd name="T42" fmla="*/ 1000506713 w 274"/>
                <a:gd name="T43" fmla="*/ 2147483647 h 238"/>
                <a:gd name="T44" fmla="*/ 0 w 274"/>
                <a:gd name="T45" fmla="*/ 2147483647 h 238"/>
                <a:gd name="T46" fmla="*/ 1500129830 w 274"/>
                <a:gd name="T47" fmla="*/ 2147483647 h 238"/>
                <a:gd name="T48" fmla="*/ 2147483647 w 274"/>
                <a:gd name="T49" fmla="*/ 2147483647 h 238"/>
                <a:gd name="T50" fmla="*/ 2147483647 w 274"/>
                <a:gd name="T51" fmla="*/ 2147483647 h 238"/>
                <a:gd name="T52" fmla="*/ 2147483647 w 274"/>
                <a:gd name="T53" fmla="*/ 2147483647 h 238"/>
                <a:gd name="T54" fmla="*/ 2147483647 w 274"/>
                <a:gd name="T55" fmla="*/ 2147483647 h 238"/>
                <a:gd name="T56" fmla="*/ 2147483647 w 274"/>
                <a:gd name="T57" fmla="*/ 2147483647 h 238"/>
                <a:gd name="T58" fmla="*/ 2147483647 w 274"/>
                <a:gd name="T59" fmla="*/ 2147483647 h 238"/>
                <a:gd name="T60" fmla="*/ 2147483647 w 274"/>
                <a:gd name="T61" fmla="*/ 2147483647 h 238"/>
                <a:gd name="T62" fmla="*/ 2147483647 w 274"/>
                <a:gd name="T63" fmla="*/ 2147483647 h 238"/>
                <a:gd name="T64" fmla="*/ 2147483647 w 274"/>
                <a:gd name="T65" fmla="*/ 2147483647 h 238"/>
                <a:gd name="T66" fmla="*/ 2147483647 w 274"/>
                <a:gd name="T67" fmla="*/ 2147483647 h 238"/>
                <a:gd name="T68" fmla="*/ 2147483647 w 274"/>
                <a:gd name="T69" fmla="*/ 2147483647 h 238"/>
                <a:gd name="T70" fmla="*/ 2147483647 w 274"/>
                <a:gd name="T71" fmla="*/ 2147483647 h 238"/>
                <a:gd name="T72" fmla="*/ 2147483647 w 274"/>
                <a:gd name="T73" fmla="*/ 2147483647 h 238"/>
                <a:gd name="T74" fmla="*/ 2147483647 w 274"/>
                <a:gd name="T75" fmla="*/ 2147483647 h 2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74" h="238">
                  <a:moveTo>
                    <a:pt x="147" y="198"/>
                  </a:moveTo>
                  <a:lnTo>
                    <a:pt x="177" y="118"/>
                  </a:lnTo>
                  <a:lnTo>
                    <a:pt x="167" y="113"/>
                  </a:lnTo>
                  <a:lnTo>
                    <a:pt x="158" y="110"/>
                  </a:lnTo>
                  <a:lnTo>
                    <a:pt x="152" y="110"/>
                  </a:lnTo>
                  <a:lnTo>
                    <a:pt x="146" y="109"/>
                  </a:lnTo>
                  <a:lnTo>
                    <a:pt x="134" y="109"/>
                  </a:lnTo>
                  <a:lnTo>
                    <a:pt x="122" y="110"/>
                  </a:lnTo>
                  <a:lnTo>
                    <a:pt x="110" y="113"/>
                  </a:lnTo>
                  <a:lnTo>
                    <a:pt x="99" y="118"/>
                  </a:lnTo>
                  <a:lnTo>
                    <a:pt x="89" y="124"/>
                  </a:lnTo>
                  <a:lnTo>
                    <a:pt x="81" y="132"/>
                  </a:lnTo>
                  <a:lnTo>
                    <a:pt x="74" y="141"/>
                  </a:lnTo>
                  <a:lnTo>
                    <a:pt x="68" y="150"/>
                  </a:lnTo>
                  <a:lnTo>
                    <a:pt x="65" y="154"/>
                  </a:lnTo>
                  <a:lnTo>
                    <a:pt x="63" y="159"/>
                  </a:lnTo>
                  <a:lnTo>
                    <a:pt x="60" y="168"/>
                  </a:lnTo>
                  <a:lnTo>
                    <a:pt x="59" y="177"/>
                  </a:lnTo>
                  <a:lnTo>
                    <a:pt x="59" y="186"/>
                  </a:lnTo>
                  <a:lnTo>
                    <a:pt x="60" y="191"/>
                  </a:lnTo>
                  <a:lnTo>
                    <a:pt x="62" y="194"/>
                  </a:lnTo>
                  <a:lnTo>
                    <a:pt x="66" y="200"/>
                  </a:lnTo>
                  <a:lnTo>
                    <a:pt x="72" y="206"/>
                  </a:lnTo>
                  <a:lnTo>
                    <a:pt x="75" y="207"/>
                  </a:lnTo>
                  <a:lnTo>
                    <a:pt x="81" y="209"/>
                  </a:lnTo>
                  <a:lnTo>
                    <a:pt x="86" y="209"/>
                  </a:lnTo>
                  <a:lnTo>
                    <a:pt x="92" y="209"/>
                  </a:lnTo>
                  <a:lnTo>
                    <a:pt x="107" y="209"/>
                  </a:lnTo>
                  <a:lnTo>
                    <a:pt x="120" y="206"/>
                  </a:lnTo>
                  <a:lnTo>
                    <a:pt x="135" y="203"/>
                  </a:lnTo>
                  <a:lnTo>
                    <a:pt x="147" y="198"/>
                  </a:lnTo>
                  <a:close/>
                  <a:moveTo>
                    <a:pt x="72" y="238"/>
                  </a:moveTo>
                  <a:lnTo>
                    <a:pt x="60" y="236"/>
                  </a:lnTo>
                  <a:lnTo>
                    <a:pt x="50" y="235"/>
                  </a:lnTo>
                  <a:lnTo>
                    <a:pt x="41" y="233"/>
                  </a:lnTo>
                  <a:lnTo>
                    <a:pt x="32" y="230"/>
                  </a:lnTo>
                  <a:lnTo>
                    <a:pt x="24" y="226"/>
                  </a:lnTo>
                  <a:lnTo>
                    <a:pt x="18" y="221"/>
                  </a:lnTo>
                  <a:lnTo>
                    <a:pt x="12" y="217"/>
                  </a:lnTo>
                  <a:lnTo>
                    <a:pt x="9" y="210"/>
                  </a:lnTo>
                  <a:lnTo>
                    <a:pt x="5" y="204"/>
                  </a:lnTo>
                  <a:lnTo>
                    <a:pt x="3" y="201"/>
                  </a:lnTo>
                  <a:lnTo>
                    <a:pt x="3" y="198"/>
                  </a:lnTo>
                  <a:lnTo>
                    <a:pt x="2" y="191"/>
                  </a:lnTo>
                  <a:lnTo>
                    <a:pt x="0" y="185"/>
                  </a:lnTo>
                  <a:lnTo>
                    <a:pt x="0" y="177"/>
                  </a:lnTo>
                  <a:lnTo>
                    <a:pt x="2" y="171"/>
                  </a:lnTo>
                  <a:lnTo>
                    <a:pt x="3" y="165"/>
                  </a:lnTo>
                  <a:lnTo>
                    <a:pt x="5" y="157"/>
                  </a:lnTo>
                  <a:lnTo>
                    <a:pt x="8" y="151"/>
                  </a:lnTo>
                  <a:lnTo>
                    <a:pt x="11" y="144"/>
                  </a:lnTo>
                  <a:lnTo>
                    <a:pt x="21" y="132"/>
                  </a:lnTo>
                  <a:lnTo>
                    <a:pt x="33" y="118"/>
                  </a:lnTo>
                  <a:lnTo>
                    <a:pt x="48" y="106"/>
                  </a:lnTo>
                  <a:lnTo>
                    <a:pt x="56" y="100"/>
                  </a:lnTo>
                  <a:lnTo>
                    <a:pt x="66" y="95"/>
                  </a:lnTo>
                  <a:lnTo>
                    <a:pt x="86" y="88"/>
                  </a:lnTo>
                  <a:lnTo>
                    <a:pt x="96" y="85"/>
                  </a:lnTo>
                  <a:lnTo>
                    <a:pt x="108" y="82"/>
                  </a:lnTo>
                  <a:lnTo>
                    <a:pt x="120" y="80"/>
                  </a:lnTo>
                  <a:lnTo>
                    <a:pt x="132" y="80"/>
                  </a:lnTo>
                  <a:lnTo>
                    <a:pt x="147" y="80"/>
                  </a:lnTo>
                  <a:lnTo>
                    <a:pt x="161" y="82"/>
                  </a:lnTo>
                  <a:lnTo>
                    <a:pt x="174" y="85"/>
                  </a:lnTo>
                  <a:lnTo>
                    <a:pt x="188" y="88"/>
                  </a:lnTo>
                  <a:lnTo>
                    <a:pt x="215" y="10"/>
                  </a:lnTo>
                  <a:lnTo>
                    <a:pt x="274" y="0"/>
                  </a:lnTo>
                  <a:lnTo>
                    <a:pt x="197" y="210"/>
                  </a:lnTo>
                  <a:lnTo>
                    <a:pt x="182" y="217"/>
                  </a:lnTo>
                  <a:lnTo>
                    <a:pt x="167" y="221"/>
                  </a:lnTo>
                  <a:lnTo>
                    <a:pt x="152" y="226"/>
                  </a:lnTo>
                  <a:lnTo>
                    <a:pt x="137" y="230"/>
                  </a:lnTo>
                  <a:lnTo>
                    <a:pt x="120" y="233"/>
                  </a:lnTo>
                  <a:lnTo>
                    <a:pt x="105" y="235"/>
                  </a:lnTo>
                  <a:lnTo>
                    <a:pt x="89" y="236"/>
                  </a:lnTo>
                  <a:lnTo>
                    <a:pt x="72" y="238"/>
                  </a:lnTo>
                  <a:close/>
                </a:path>
              </a:pathLst>
            </a:custGeom>
            <a:solidFill>
              <a:srgbClr val="8FB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dirty="0"/>
            </a:p>
          </p:txBody>
        </p:sp>
        <p:sp>
          <p:nvSpPr>
            <p:cNvPr id="15" name="Freeform 8"/>
            <p:cNvSpPr>
              <a:spLocks/>
            </p:cNvSpPr>
            <p:nvPr/>
          </p:nvSpPr>
          <p:spPr bwMode="auto">
            <a:xfrm>
              <a:off x="1546226" y="1489076"/>
              <a:ext cx="171450" cy="127000"/>
            </a:xfrm>
            <a:custGeom>
              <a:avLst/>
              <a:gdLst>
                <a:gd name="T0" fmla="*/ 2147483647 w 217"/>
                <a:gd name="T1" fmla="*/ 2147483647 h 159"/>
                <a:gd name="T2" fmla="*/ 2147483647 w 217"/>
                <a:gd name="T3" fmla="*/ 2147483647 h 159"/>
                <a:gd name="T4" fmla="*/ 2147483647 w 217"/>
                <a:gd name="T5" fmla="*/ 2147483647 h 159"/>
                <a:gd name="T6" fmla="*/ 2147483647 w 217"/>
                <a:gd name="T7" fmla="*/ 2147483647 h 159"/>
                <a:gd name="T8" fmla="*/ 2147483647 w 217"/>
                <a:gd name="T9" fmla="*/ 2147483647 h 159"/>
                <a:gd name="T10" fmla="*/ 2147483647 w 217"/>
                <a:gd name="T11" fmla="*/ 2147483647 h 159"/>
                <a:gd name="T12" fmla="*/ 2147483647 w 217"/>
                <a:gd name="T13" fmla="*/ 2147483647 h 159"/>
                <a:gd name="T14" fmla="*/ 2147483647 w 217"/>
                <a:gd name="T15" fmla="*/ 2147483647 h 159"/>
                <a:gd name="T16" fmla="*/ 2147483647 w 217"/>
                <a:gd name="T17" fmla="*/ 2147483647 h 159"/>
                <a:gd name="T18" fmla="*/ 2147483647 w 217"/>
                <a:gd name="T19" fmla="*/ 2147483647 h 159"/>
                <a:gd name="T20" fmla="*/ 2147483647 w 217"/>
                <a:gd name="T21" fmla="*/ 2147483647 h 159"/>
                <a:gd name="T22" fmla="*/ 2147483647 w 217"/>
                <a:gd name="T23" fmla="*/ 2147483647 h 159"/>
                <a:gd name="T24" fmla="*/ 2147483647 w 217"/>
                <a:gd name="T25" fmla="*/ 2147483647 h 159"/>
                <a:gd name="T26" fmla="*/ 2147483647 w 217"/>
                <a:gd name="T27" fmla="*/ 2147483647 h 159"/>
                <a:gd name="T28" fmla="*/ 2147483647 w 217"/>
                <a:gd name="T29" fmla="*/ 2147483647 h 159"/>
                <a:gd name="T30" fmla="*/ 2147483647 w 217"/>
                <a:gd name="T31" fmla="*/ 2147483647 h 159"/>
                <a:gd name="T32" fmla="*/ 2147483647 w 217"/>
                <a:gd name="T33" fmla="*/ 2147483647 h 159"/>
                <a:gd name="T34" fmla="*/ 2147483647 w 217"/>
                <a:gd name="T35" fmla="*/ 2147483647 h 159"/>
                <a:gd name="T36" fmla="*/ 2147483647 w 217"/>
                <a:gd name="T37" fmla="*/ 2147483647 h 159"/>
                <a:gd name="T38" fmla="*/ 2147483647 w 217"/>
                <a:gd name="T39" fmla="*/ 2147483647 h 159"/>
                <a:gd name="T40" fmla="*/ 2147483647 w 217"/>
                <a:gd name="T41" fmla="*/ 2147483647 h 159"/>
                <a:gd name="T42" fmla="*/ 2147483647 w 217"/>
                <a:gd name="T43" fmla="*/ 2147483647 h 159"/>
                <a:gd name="T44" fmla="*/ 2147483647 w 217"/>
                <a:gd name="T45" fmla="*/ 2147483647 h 159"/>
                <a:gd name="T46" fmla="*/ 2147483647 w 217"/>
                <a:gd name="T47" fmla="*/ 2147483647 h 159"/>
                <a:gd name="T48" fmla="*/ 2147483647 w 217"/>
                <a:gd name="T49" fmla="*/ 2147483647 h 159"/>
                <a:gd name="T50" fmla="*/ 2147483647 w 217"/>
                <a:gd name="T51" fmla="*/ 2147483647 h 159"/>
                <a:gd name="T52" fmla="*/ 2147483647 w 217"/>
                <a:gd name="T53" fmla="*/ 2147483647 h 159"/>
                <a:gd name="T54" fmla="*/ 2147483647 w 217"/>
                <a:gd name="T55" fmla="*/ 2147483647 h 159"/>
                <a:gd name="T56" fmla="*/ 2147483647 w 217"/>
                <a:gd name="T57" fmla="*/ 2147483647 h 159"/>
                <a:gd name="T58" fmla="*/ 2147483647 w 217"/>
                <a:gd name="T59" fmla="*/ 2147483647 h 159"/>
                <a:gd name="T60" fmla="*/ 2147483647 w 217"/>
                <a:gd name="T61" fmla="*/ 2147483647 h 159"/>
                <a:gd name="T62" fmla="*/ 2147483647 w 217"/>
                <a:gd name="T63" fmla="*/ 1528621522 h 159"/>
                <a:gd name="T64" fmla="*/ 2147483647 w 217"/>
                <a:gd name="T65" fmla="*/ 0 h 159"/>
                <a:gd name="T66" fmla="*/ 2147483647 w 217"/>
                <a:gd name="T67" fmla="*/ 1018868283 h 159"/>
                <a:gd name="T68" fmla="*/ 2147483647 w 217"/>
                <a:gd name="T69" fmla="*/ 2147483647 h 159"/>
                <a:gd name="T70" fmla="*/ 2147483647 w 217"/>
                <a:gd name="T71" fmla="*/ 2147483647 h 159"/>
                <a:gd name="T72" fmla="*/ 2147483647 w 217"/>
                <a:gd name="T73" fmla="*/ 2147483647 h 159"/>
                <a:gd name="T74" fmla="*/ 2147483647 w 217"/>
                <a:gd name="T75" fmla="*/ 2147483647 h 159"/>
                <a:gd name="T76" fmla="*/ 2147483647 w 217"/>
                <a:gd name="T77" fmla="*/ 2147483647 h 159"/>
                <a:gd name="T78" fmla="*/ 2147483647 w 217"/>
                <a:gd name="T79" fmla="*/ 2147483647 h 159"/>
                <a:gd name="T80" fmla="*/ 2147483647 w 217"/>
                <a:gd name="T81" fmla="*/ 2147483647 h 159"/>
                <a:gd name="T82" fmla="*/ 2147483647 w 217"/>
                <a:gd name="T83" fmla="*/ 2147483647 h 159"/>
                <a:gd name="T84" fmla="*/ 2147483647 w 217"/>
                <a:gd name="T85" fmla="*/ 2147483647 h 159"/>
                <a:gd name="T86" fmla="*/ 2147483647 w 217"/>
                <a:gd name="T87" fmla="*/ 2147483647 h 159"/>
                <a:gd name="T88" fmla="*/ 2147483647 w 217"/>
                <a:gd name="T89" fmla="*/ 2147483647 h 159"/>
                <a:gd name="T90" fmla="*/ 2147483647 w 217"/>
                <a:gd name="T91" fmla="*/ 2147483647 h 159"/>
                <a:gd name="T92" fmla="*/ 2147483647 w 217"/>
                <a:gd name="T93" fmla="*/ 2147483647 h 159"/>
                <a:gd name="T94" fmla="*/ 2147483647 w 217"/>
                <a:gd name="T95" fmla="*/ 2147483647 h 159"/>
                <a:gd name="T96" fmla="*/ 2147483647 w 217"/>
                <a:gd name="T97" fmla="*/ 2147483647 h 159"/>
                <a:gd name="T98" fmla="*/ 2147483647 w 217"/>
                <a:gd name="T99" fmla="*/ 2147483647 h 1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7" h="159">
                  <a:moveTo>
                    <a:pt x="190" y="111"/>
                  </a:moveTo>
                  <a:lnTo>
                    <a:pt x="187" y="117"/>
                  </a:lnTo>
                  <a:lnTo>
                    <a:pt x="184" y="123"/>
                  </a:lnTo>
                  <a:lnTo>
                    <a:pt x="177" y="127"/>
                  </a:lnTo>
                  <a:lnTo>
                    <a:pt x="173" y="132"/>
                  </a:lnTo>
                  <a:lnTo>
                    <a:pt x="167" y="137"/>
                  </a:lnTo>
                  <a:lnTo>
                    <a:pt x="159" y="141"/>
                  </a:lnTo>
                  <a:lnTo>
                    <a:pt x="152" y="144"/>
                  </a:lnTo>
                  <a:lnTo>
                    <a:pt x="144" y="147"/>
                  </a:lnTo>
                  <a:lnTo>
                    <a:pt x="137" y="150"/>
                  </a:lnTo>
                  <a:lnTo>
                    <a:pt x="128" y="152"/>
                  </a:lnTo>
                  <a:lnTo>
                    <a:pt x="111" y="156"/>
                  </a:lnTo>
                  <a:lnTo>
                    <a:pt x="93" y="158"/>
                  </a:lnTo>
                  <a:lnTo>
                    <a:pt x="78" y="159"/>
                  </a:lnTo>
                  <a:lnTo>
                    <a:pt x="57" y="158"/>
                  </a:lnTo>
                  <a:lnTo>
                    <a:pt x="47" y="156"/>
                  </a:lnTo>
                  <a:lnTo>
                    <a:pt x="38" y="153"/>
                  </a:lnTo>
                  <a:lnTo>
                    <a:pt x="27" y="150"/>
                  </a:lnTo>
                  <a:lnTo>
                    <a:pt x="18" y="147"/>
                  </a:lnTo>
                  <a:lnTo>
                    <a:pt x="9" y="143"/>
                  </a:lnTo>
                  <a:lnTo>
                    <a:pt x="0" y="138"/>
                  </a:lnTo>
                  <a:lnTo>
                    <a:pt x="32" y="114"/>
                  </a:lnTo>
                  <a:lnTo>
                    <a:pt x="38" y="118"/>
                  </a:lnTo>
                  <a:lnTo>
                    <a:pt x="44" y="121"/>
                  </a:lnTo>
                  <a:lnTo>
                    <a:pt x="57" y="126"/>
                  </a:lnTo>
                  <a:lnTo>
                    <a:pt x="71" y="127"/>
                  </a:lnTo>
                  <a:lnTo>
                    <a:pt x="86" y="129"/>
                  </a:lnTo>
                  <a:lnTo>
                    <a:pt x="102" y="127"/>
                  </a:lnTo>
                  <a:lnTo>
                    <a:pt x="111" y="126"/>
                  </a:lnTo>
                  <a:lnTo>
                    <a:pt x="117" y="124"/>
                  </a:lnTo>
                  <a:lnTo>
                    <a:pt x="125" y="121"/>
                  </a:lnTo>
                  <a:lnTo>
                    <a:pt x="129" y="118"/>
                  </a:lnTo>
                  <a:lnTo>
                    <a:pt x="134" y="114"/>
                  </a:lnTo>
                  <a:lnTo>
                    <a:pt x="135" y="112"/>
                  </a:lnTo>
                  <a:lnTo>
                    <a:pt x="135" y="111"/>
                  </a:lnTo>
                  <a:lnTo>
                    <a:pt x="135" y="108"/>
                  </a:lnTo>
                  <a:lnTo>
                    <a:pt x="135" y="106"/>
                  </a:lnTo>
                  <a:lnTo>
                    <a:pt x="134" y="105"/>
                  </a:lnTo>
                  <a:lnTo>
                    <a:pt x="131" y="103"/>
                  </a:lnTo>
                  <a:lnTo>
                    <a:pt x="126" y="100"/>
                  </a:lnTo>
                  <a:lnTo>
                    <a:pt x="119" y="99"/>
                  </a:lnTo>
                  <a:lnTo>
                    <a:pt x="111" y="97"/>
                  </a:lnTo>
                  <a:lnTo>
                    <a:pt x="93" y="91"/>
                  </a:lnTo>
                  <a:lnTo>
                    <a:pt x="74" y="86"/>
                  </a:lnTo>
                  <a:lnTo>
                    <a:pt x="63" y="83"/>
                  </a:lnTo>
                  <a:lnTo>
                    <a:pt x="59" y="80"/>
                  </a:lnTo>
                  <a:lnTo>
                    <a:pt x="54" y="79"/>
                  </a:lnTo>
                  <a:lnTo>
                    <a:pt x="51" y="76"/>
                  </a:lnTo>
                  <a:lnTo>
                    <a:pt x="47" y="73"/>
                  </a:lnTo>
                  <a:lnTo>
                    <a:pt x="44" y="70"/>
                  </a:lnTo>
                  <a:lnTo>
                    <a:pt x="42" y="65"/>
                  </a:lnTo>
                  <a:lnTo>
                    <a:pt x="41" y="61"/>
                  </a:lnTo>
                  <a:lnTo>
                    <a:pt x="39" y="56"/>
                  </a:lnTo>
                  <a:lnTo>
                    <a:pt x="41" y="52"/>
                  </a:lnTo>
                  <a:lnTo>
                    <a:pt x="42" y="46"/>
                  </a:lnTo>
                  <a:lnTo>
                    <a:pt x="44" y="41"/>
                  </a:lnTo>
                  <a:lnTo>
                    <a:pt x="48" y="35"/>
                  </a:lnTo>
                  <a:lnTo>
                    <a:pt x="51" y="30"/>
                  </a:lnTo>
                  <a:lnTo>
                    <a:pt x="57" y="26"/>
                  </a:lnTo>
                  <a:lnTo>
                    <a:pt x="62" y="21"/>
                  </a:lnTo>
                  <a:lnTo>
                    <a:pt x="68" y="18"/>
                  </a:lnTo>
                  <a:lnTo>
                    <a:pt x="81" y="12"/>
                  </a:lnTo>
                  <a:lnTo>
                    <a:pt x="96" y="6"/>
                  </a:lnTo>
                  <a:lnTo>
                    <a:pt x="111" y="3"/>
                  </a:lnTo>
                  <a:lnTo>
                    <a:pt x="128" y="0"/>
                  </a:lnTo>
                  <a:lnTo>
                    <a:pt x="143" y="0"/>
                  </a:lnTo>
                  <a:lnTo>
                    <a:pt x="153" y="0"/>
                  </a:lnTo>
                  <a:lnTo>
                    <a:pt x="162" y="2"/>
                  </a:lnTo>
                  <a:lnTo>
                    <a:pt x="171" y="3"/>
                  </a:lnTo>
                  <a:lnTo>
                    <a:pt x="181" y="5"/>
                  </a:lnTo>
                  <a:lnTo>
                    <a:pt x="190" y="6"/>
                  </a:lnTo>
                  <a:lnTo>
                    <a:pt x="197" y="9"/>
                  </a:lnTo>
                  <a:lnTo>
                    <a:pt x="217" y="17"/>
                  </a:lnTo>
                  <a:lnTo>
                    <a:pt x="185" y="41"/>
                  </a:lnTo>
                  <a:lnTo>
                    <a:pt x="173" y="36"/>
                  </a:lnTo>
                  <a:lnTo>
                    <a:pt x="161" y="32"/>
                  </a:lnTo>
                  <a:lnTo>
                    <a:pt x="149" y="30"/>
                  </a:lnTo>
                  <a:lnTo>
                    <a:pt x="137" y="30"/>
                  </a:lnTo>
                  <a:lnTo>
                    <a:pt x="129" y="30"/>
                  </a:lnTo>
                  <a:lnTo>
                    <a:pt x="122" y="30"/>
                  </a:lnTo>
                  <a:lnTo>
                    <a:pt x="116" y="32"/>
                  </a:lnTo>
                  <a:lnTo>
                    <a:pt x="110" y="35"/>
                  </a:lnTo>
                  <a:lnTo>
                    <a:pt x="104" y="36"/>
                  </a:lnTo>
                  <a:lnTo>
                    <a:pt x="99" y="39"/>
                  </a:lnTo>
                  <a:lnTo>
                    <a:pt x="96" y="42"/>
                  </a:lnTo>
                  <a:lnTo>
                    <a:pt x="95" y="46"/>
                  </a:lnTo>
                  <a:lnTo>
                    <a:pt x="95" y="47"/>
                  </a:lnTo>
                  <a:lnTo>
                    <a:pt x="95" y="50"/>
                  </a:lnTo>
                  <a:lnTo>
                    <a:pt x="98" y="52"/>
                  </a:lnTo>
                  <a:lnTo>
                    <a:pt x="104" y="53"/>
                  </a:lnTo>
                  <a:lnTo>
                    <a:pt x="140" y="64"/>
                  </a:lnTo>
                  <a:lnTo>
                    <a:pt x="158" y="68"/>
                  </a:lnTo>
                  <a:lnTo>
                    <a:pt x="167" y="73"/>
                  </a:lnTo>
                  <a:lnTo>
                    <a:pt x="176" y="76"/>
                  </a:lnTo>
                  <a:lnTo>
                    <a:pt x="185" y="82"/>
                  </a:lnTo>
                  <a:lnTo>
                    <a:pt x="188" y="86"/>
                  </a:lnTo>
                  <a:lnTo>
                    <a:pt x="190" y="90"/>
                  </a:lnTo>
                  <a:lnTo>
                    <a:pt x="191" y="94"/>
                  </a:lnTo>
                  <a:lnTo>
                    <a:pt x="193" y="100"/>
                  </a:lnTo>
                  <a:lnTo>
                    <a:pt x="191" y="105"/>
                  </a:lnTo>
                  <a:lnTo>
                    <a:pt x="190" y="111"/>
                  </a:lnTo>
                  <a:close/>
                </a:path>
              </a:pathLst>
            </a:custGeom>
            <a:solidFill>
              <a:srgbClr val="8FB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dirty="0"/>
            </a:p>
          </p:txBody>
        </p:sp>
        <p:sp>
          <p:nvSpPr>
            <p:cNvPr id="16" name="Freeform 9"/>
            <p:cNvSpPr>
              <a:spLocks noEditPoints="1"/>
            </p:cNvSpPr>
            <p:nvPr/>
          </p:nvSpPr>
          <p:spPr bwMode="auto">
            <a:xfrm>
              <a:off x="1727201" y="1490663"/>
              <a:ext cx="160338" cy="123825"/>
            </a:xfrm>
            <a:custGeom>
              <a:avLst/>
              <a:gdLst>
                <a:gd name="T0" fmla="*/ 2147483647 w 201"/>
                <a:gd name="T1" fmla="*/ 2147483647 h 156"/>
                <a:gd name="T2" fmla="*/ 2147483647 w 201"/>
                <a:gd name="T3" fmla="*/ 2147483647 h 156"/>
                <a:gd name="T4" fmla="*/ 2147483647 w 201"/>
                <a:gd name="T5" fmla="*/ 2147483647 h 156"/>
                <a:gd name="T6" fmla="*/ 2147483647 w 201"/>
                <a:gd name="T7" fmla="*/ 2147483647 h 156"/>
                <a:gd name="T8" fmla="*/ 2147483647 w 201"/>
                <a:gd name="T9" fmla="*/ 2147483647 h 156"/>
                <a:gd name="T10" fmla="*/ 2147483647 w 201"/>
                <a:gd name="T11" fmla="*/ 2147483647 h 156"/>
                <a:gd name="T12" fmla="*/ 2147483647 w 201"/>
                <a:gd name="T13" fmla="*/ 2147483647 h 156"/>
                <a:gd name="T14" fmla="*/ 2147483647 w 201"/>
                <a:gd name="T15" fmla="*/ 2147483647 h 156"/>
                <a:gd name="T16" fmla="*/ 2147483647 w 201"/>
                <a:gd name="T17" fmla="*/ 2147483647 h 156"/>
                <a:gd name="T18" fmla="*/ 2147483647 w 201"/>
                <a:gd name="T19" fmla="*/ 2147483647 h 156"/>
                <a:gd name="T20" fmla="*/ 2147483647 w 201"/>
                <a:gd name="T21" fmla="*/ 2147483647 h 156"/>
                <a:gd name="T22" fmla="*/ 2147483647 w 201"/>
                <a:gd name="T23" fmla="*/ 2147483647 h 156"/>
                <a:gd name="T24" fmla="*/ 2147483647 w 201"/>
                <a:gd name="T25" fmla="*/ 2147483647 h 156"/>
                <a:gd name="T26" fmla="*/ 2147483647 w 201"/>
                <a:gd name="T27" fmla="*/ 2147483647 h 156"/>
                <a:gd name="T28" fmla="*/ 2147483647 w 201"/>
                <a:gd name="T29" fmla="*/ 2147483647 h 156"/>
                <a:gd name="T30" fmla="*/ 2147483647 w 201"/>
                <a:gd name="T31" fmla="*/ 2147483647 h 156"/>
                <a:gd name="T32" fmla="*/ 2147483647 w 201"/>
                <a:gd name="T33" fmla="*/ 2147483647 h 156"/>
                <a:gd name="T34" fmla="*/ 1522732379 w 201"/>
                <a:gd name="T35" fmla="*/ 2147483647 h 156"/>
                <a:gd name="T36" fmla="*/ 0 w 201"/>
                <a:gd name="T37" fmla="*/ 2147483647 h 156"/>
                <a:gd name="T38" fmla="*/ 2030521230 w 201"/>
                <a:gd name="T39" fmla="*/ 2147483647 h 156"/>
                <a:gd name="T40" fmla="*/ 2147483647 w 201"/>
                <a:gd name="T41" fmla="*/ 2147483647 h 156"/>
                <a:gd name="T42" fmla="*/ 2147483647 w 201"/>
                <a:gd name="T43" fmla="*/ 2147483647 h 156"/>
                <a:gd name="T44" fmla="*/ 2147483647 w 201"/>
                <a:gd name="T45" fmla="*/ 2147483647 h 156"/>
                <a:gd name="T46" fmla="*/ 2147483647 w 201"/>
                <a:gd name="T47" fmla="*/ 2147483647 h 156"/>
                <a:gd name="T48" fmla="*/ 2147483647 w 201"/>
                <a:gd name="T49" fmla="*/ 2147483647 h 156"/>
                <a:gd name="T50" fmla="*/ 2147483647 w 201"/>
                <a:gd name="T51" fmla="*/ 2000373825 h 156"/>
                <a:gd name="T52" fmla="*/ 2147483647 w 201"/>
                <a:gd name="T53" fmla="*/ 500251413 h 156"/>
                <a:gd name="T54" fmla="*/ 2147483647 w 201"/>
                <a:gd name="T55" fmla="*/ 500251413 h 156"/>
                <a:gd name="T56" fmla="*/ 2147483647 w 201"/>
                <a:gd name="T57" fmla="*/ 1500123206 h 156"/>
                <a:gd name="T58" fmla="*/ 2147483647 w 201"/>
                <a:gd name="T59" fmla="*/ 2147483647 h 156"/>
                <a:gd name="T60" fmla="*/ 2147483647 w 201"/>
                <a:gd name="T61" fmla="*/ 2147483647 h 156"/>
                <a:gd name="T62" fmla="*/ 2147483647 w 201"/>
                <a:gd name="T63" fmla="*/ 2147483647 h 156"/>
                <a:gd name="T64" fmla="*/ 2147483647 w 201"/>
                <a:gd name="T65" fmla="*/ 2147483647 h 156"/>
                <a:gd name="T66" fmla="*/ 2147483647 w 201"/>
                <a:gd name="T67" fmla="*/ 2147483647 h 156"/>
                <a:gd name="T68" fmla="*/ 2147483647 w 201"/>
                <a:gd name="T69" fmla="*/ 2147483647 h 156"/>
                <a:gd name="T70" fmla="*/ 2147483647 w 201"/>
                <a:gd name="T71" fmla="*/ 2147483647 h 156"/>
                <a:gd name="T72" fmla="*/ 2147483647 w 201"/>
                <a:gd name="T73" fmla="*/ 2147483647 h 156"/>
                <a:gd name="T74" fmla="*/ 2147483647 w 201"/>
                <a:gd name="T75" fmla="*/ 2147483647 h 156"/>
                <a:gd name="T76" fmla="*/ 2147483647 w 201"/>
                <a:gd name="T77" fmla="*/ 2147483647 h 156"/>
                <a:gd name="T78" fmla="*/ 2147483647 w 201"/>
                <a:gd name="T79" fmla="*/ 2147483647 h 156"/>
                <a:gd name="T80" fmla="*/ 2147483647 w 201"/>
                <a:gd name="T81" fmla="*/ 2147483647 h 156"/>
                <a:gd name="T82" fmla="*/ 2147483647 w 201"/>
                <a:gd name="T83" fmla="*/ 2147483647 h 156"/>
                <a:gd name="T84" fmla="*/ 2147483647 w 201"/>
                <a:gd name="T85" fmla="*/ 2147483647 h 156"/>
                <a:gd name="T86" fmla="*/ 2147483647 w 201"/>
                <a:gd name="T87" fmla="*/ 2147483647 h 156"/>
                <a:gd name="T88" fmla="*/ 2147483647 w 201"/>
                <a:gd name="T89" fmla="*/ 2147483647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1" h="156">
                  <a:moveTo>
                    <a:pt x="148" y="56"/>
                  </a:moveTo>
                  <a:lnTo>
                    <a:pt x="148" y="50"/>
                  </a:lnTo>
                  <a:lnTo>
                    <a:pt x="148" y="44"/>
                  </a:lnTo>
                  <a:lnTo>
                    <a:pt x="148" y="39"/>
                  </a:lnTo>
                  <a:lnTo>
                    <a:pt x="145" y="36"/>
                  </a:lnTo>
                  <a:lnTo>
                    <a:pt x="142" y="31"/>
                  </a:lnTo>
                  <a:lnTo>
                    <a:pt x="136" y="30"/>
                  </a:lnTo>
                  <a:lnTo>
                    <a:pt x="130" y="28"/>
                  </a:lnTo>
                  <a:lnTo>
                    <a:pt x="123" y="27"/>
                  </a:lnTo>
                  <a:lnTo>
                    <a:pt x="114" y="28"/>
                  </a:lnTo>
                  <a:lnTo>
                    <a:pt x="106" y="30"/>
                  </a:lnTo>
                  <a:lnTo>
                    <a:pt x="99" y="31"/>
                  </a:lnTo>
                  <a:lnTo>
                    <a:pt x="93" y="36"/>
                  </a:lnTo>
                  <a:lnTo>
                    <a:pt x="87" y="39"/>
                  </a:lnTo>
                  <a:lnTo>
                    <a:pt x="81" y="44"/>
                  </a:lnTo>
                  <a:lnTo>
                    <a:pt x="76" y="50"/>
                  </a:lnTo>
                  <a:lnTo>
                    <a:pt x="72" y="56"/>
                  </a:lnTo>
                  <a:lnTo>
                    <a:pt x="148" y="56"/>
                  </a:lnTo>
                  <a:close/>
                  <a:moveTo>
                    <a:pt x="177" y="138"/>
                  </a:moveTo>
                  <a:lnTo>
                    <a:pt x="151" y="147"/>
                  </a:lnTo>
                  <a:lnTo>
                    <a:pt x="139" y="150"/>
                  </a:lnTo>
                  <a:lnTo>
                    <a:pt x="127" y="151"/>
                  </a:lnTo>
                  <a:lnTo>
                    <a:pt x="114" y="153"/>
                  </a:lnTo>
                  <a:lnTo>
                    <a:pt x="100" y="154"/>
                  </a:lnTo>
                  <a:lnTo>
                    <a:pt x="85" y="156"/>
                  </a:lnTo>
                  <a:lnTo>
                    <a:pt x="72" y="154"/>
                  </a:lnTo>
                  <a:lnTo>
                    <a:pt x="58" y="154"/>
                  </a:lnTo>
                  <a:lnTo>
                    <a:pt x="45" y="151"/>
                  </a:lnTo>
                  <a:lnTo>
                    <a:pt x="34" y="148"/>
                  </a:lnTo>
                  <a:lnTo>
                    <a:pt x="28" y="145"/>
                  </a:lnTo>
                  <a:lnTo>
                    <a:pt x="24" y="142"/>
                  </a:lnTo>
                  <a:lnTo>
                    <a:pt x="16" y="136"/>
                  </a:lnTo>
                  <a:lnTo>
                    <a:pt x="13" y="133"/>
                  </a:lnTo>
                  <a:lnTo>
                    <a:pt x="10" y="130"/>
                  </a:lnTo>
                  <a:lnTo>
                    <a:pt x="6" y="122"/>
                  </a:lnTo>
                  <a:lnTo>
                    <a:pt x="3" y="115"/>
                  </a:lnTo>
                  <a:lnTo>
                    <a:pt x="0" y="106"/>
                  </a:lnTo>
                  <a:lnTo>
                    <a:pt x="0" y="97"/>
                  </a:lnTo>
                  <a:lnTo>
                    <a:pt x="1" y="88"/>
                  </a:lnTo>
                  <a:lnTo>
                    <a:pt x="4" y="78"/>
                  </a:lnTo>
                  <a:lnTo>
                    <a:pt x="7" y="72"/>
                  </a:lnTo>
                  <a:lnTo>
                    <a:pt x="10" y="65"/>
                  </a:lnTo>
                  <a:lnTo>
                    <a:pt x="19" y="51"/>
                  </a:lnTo>
                  <a:lnTo>
                    <a:pt x="25" y="44"/>
                  </a:lnTo>
                  <a:lnTo>
                    <a:pt x="31" y="37"/>
                  </a:lnTo>
                  <a:lnTo>
                    <a:pt x="37" y="31"/>
                  </a:lnTo>
                  <a:lnTo>
                    <a:pt x="45" y="25"/>
                  </a:lnTo>
                  <a:lnTo>
                    <a:pt x="54" y="21"/>
                  </a:lnTo>
                  <a:lnTo>
                    <a:pt x="61" y="15"/>
                  </a:lnTo>
                  <a:lnTo>
                    <a:pt x="72" y="10"/>
                  </a:lnTo>
                  <a:lnTo>
                    <a:pt x="81" y="7"/>
                  </a:lnTo>
                  <a:lnTo>
                    <a:pt x="93" y="4"/>
                  </a:lnTo>
                  <a:lnTo>
                    <a:pt x="103" y="3"/>
                  </a:lnTo>
                  <a:lnTo>
                    <a:pt x="115" y="1"/>
                  </a:lnTo>
                  <a:lnTo>
                    <a:pt x="129" y="0"/>
                  </a:lnTo>
                  <a:lnTo>
                    <a:pt x="141" y="1"/>
                  </a:lnTo>
                  <a:lnTo>
                    <a:pt x="151" y="1"/>
                  </a:lnTo>
                  <a:lnTo>
                    <a:pt x="161" y="3"/>
                  </a:lnTo>
                  <a:lnTo>
                    <a:pt x="170" y="6"/>
                  </a:lnTo>
                  <a:lnTo>
                    <a:pt x="177" y="9"/>
                  </a:lnTo>
                  <a:lnTo>
                    <a:pt x="183" y="12"/>
                  </a:lnTo>
                  <a:lnTo>
                    <a:pt x="189" y="16"/>
                  </a:lnTo>
                  <a:lnTo>
                    <a:pt x="194" y="21"/>
                  </a:lnTo>
                  <a:lnTo>
                    <a:pt x="195" y="24"/>
                  </a:lnTo>
                  <a:lnTo>
                    <a:pt x="197" y="25"/>
                  </a:lnTo>
                  <a:lnTo>
                    <a:pt x="200" y="31"/>
                  </a:lnTo>
                  <a:lnTo>
                    <a:pt x="201" y="39"/>
                  </a:lnTo>
                  <a:lnTo>
                    <a:pt x="201" y="47"/>
                  </a:lnTo>
                  <a:lnTo>
                    <a:pt x="201" y="54"/>
                  </a:lnTo>
                  <a:lnTo>
                    <a:pt x="200" y="63"/>
                  </a:lnTo>
                  <a:lnTo>
                    <a:pt x="198" y="72"/>
                  </a:lnTo>
                  <a:lnTo>
                    <a:pt x="195" y="81"/>
                  </a:lnTo>
                  <a:lnTo>
                    <a:pt x="60" y="81"/>
                  </a:lnTo>
                  <a:lnTo>
                    <a:pt x="57" y="88"/>
                  </a:lnTo>
                  <a:lnTo>
                    <a:pt x="57" y="92"/>
                  </a:lnTo>
                  <a:lnTo>
                    <a:pt x="55" y="97"/>
                  </a:lnTo>
                  <a:lnTo>
                    <a:pt x="55" y="101"/>
                  </a:lnTo>
                  <a:lnTo>
                    <a:pt x="58" y="109"/>
                  </a:lnTo>
                  <a:lnTo>
                    <a:pt x="63" y="116"/>
                  </a:lnTo>
                  <a:lnTo>
                    <a:pt x="66" y="118"/>
                  </a:lnTo>
                  <a:lnTo>
                    <a:pt x="69" y="121"/>
                  </a:lnTo>
                  <a:lnTo>
                    <a:pt x="76" y="124"/>
                  </a:lnTo>
                  <a:lnTo>
                    <a:pt x="82" y="125"/>
                  </a:lnTo>
                  <a:lnTo>
                    <a:pt x="87" y="127"/>
                  </a:lnTo>
                  <a:lnTo>
                    <a:pt x="99" y="127"/>
                  </a:lnTo>
                  <a:lnTo>
                    <a:pt x="117" y="125"/>
                  </a:lnTo>
                  <a:lnTo>
                    <a:pt x="135" y="122"/>
                  </a:lnTo>
                  <a:lnTo>
                    <a:pt x="153" y="119"/>
                  </a:lnTo>
                  <a:lnTo>
                    <a:pt x="170" y="115"/>
                  </a:lnTo>
                  <a:lnTo>
                    <a:pt x="180" y="138"/>
                  </a:lnTo>
                  <a:lnTo>
                    <a:pt x="177" y="138"/>
                  </a:lnTo>
                  <a:close/>
                </a:path>
              </a:pathLst>
            </a:custGeom>
            <a:solidFill>
              <a:srgbClr val="8FB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dirty="0"/>
            </a:p>
          </p:txBody>
        </p:sp>
        <p:sp>
          <p:nvSpPr>
            <p:cNvPr id="17" name="Freeform 10"/>
            <p:cNvSpPr>
              <a:spLocks/>
            </p:cNvSpPr>
            <p:nvPr/>
          </p:nvSpPr>
          <p:spPr bwMode="auto">
            <a:xfrm>
              <a:off x="2112963" y="1487488"/>
              <a:ext cx="188913" cy="127000"/>
            </a:xfrm>
            <a:custGeom>
              <a:avLst/>
              <a:gdLst>
                <a:gd name="T0" fmla="*/ 2147483647 w 239"/>
                <a:gd name="T1" fmla="*/ 2147483647 h 160"/>
                <a:gd name="T2" fmla="*/ 2147483647 w 239"/>
                <a:gd name="T3" fmla="*/ 2147483647 h 160"/>
                <a:gd name="T4" fmla="*/ 2147483647 w 239"/>
                <a:gd name="T5" fmla="*/ 2147483647 h 160"/>
                <a:gd name="T6" fmla="*/ 2147483647 w 239"/>
                <a:gd name="T7" fmla="*/ 2147483647 h 160"/>
                <a:gd name="T8" fmla="*/ 2147483647 w 239"/>
                <a:gd name="T9" fmla="*/ 2147483647 h 160"/>
                <a:gd name="T10" fmla="*/ 2147483647 w 239"/>
                <a:gd name="T11" fmla="*/ 2147483647 h 160"/>
                <a:gd name="T12" fmla="*/ 2147483647 w 239"/>
                <a:gd name="T13" fmla="*/ 2147483647 h 160"/>
                <a:gd name="T14" fmla="*/ 2147483647 w 239"/>
                <a:gd name="T15" fmla="*/ 2147483647 h 160"/>
                <a:gd name="T16" fmla="*/ 2147483647 w 239"/>
                <a:gd name="T17" fmla="*/ 2147483647 h 160"/>
                <a:gd name="T18" fmla="*/ 2147483647 w 239"/>
                <a:gd name="T19" fmla="*/ 2147483647 h 160"/>
                <a:gd name="T20" fmla="*/ 2147483647 w 239"/>
                <a:gd name="T21" fmla="*/ 2147483647 h 160"/>
                <a:gd name="T22" fmla="*/ 2147483647 w 239"/>
                <a:gd name="T23" fmla="*/ 2147483647 h 160"/>
                <a:gd name="T24" fmla="*/ 2147483647 w 239"/>
                <a:gd name="T25" fmla="*/ 2147483647 h 160"/>
                <a:gd name="T26" fmla="*/ 2147483647 w 239"/>
                <a:gd name="T27" fmla="*/ 2147483647 h 160"/>
                <a:gd name="T28" fmla="*/ 2147483647 w 239"/>
                <a:gd name="T29" fmla="*/ 2147483647 h 160"/>
                <a:gd name="T30" fmla="*/ 2147483647 w 239"/>
                <a:gd name="T31" fmla="*/ 2147483647 h 160"/>
                <a:gd name="T32" fmla="*/ 2147483647 w 239"/>
                <a:gd name="T33" fmla="*/ 2147483647 h 160"/>
                <a:gd name="T34" fmla="*/ 1481356152 w 239"/>
                <a:gd name="T35" fmla="*/ 2147483647 h 160"/>
                <a:gd name="T36" fmla="*/ 0 w 239"/>
                <a:gd name="T37" fmla="*/ 2147483647 h 160"/>
                <a:gd name="T38" fmla="*/ 0 w 239"/>
                <a:gd name="T39" fmla="*/ 2147483647 h 160"/>
                <a:gd name="T40" fmla="*/ 2147483647 w 239"/>
                <a:gd name="T41" fmla="*/ 2147483647 h 160"/>
                <a:gd name="T42" fmla="*/ 2147483647 w 239"/>
                <a:gd name="T43" fmla="*/ 2147483647 h 160"/>
                <a:gd name="T44" fmla="*/ 2147483647 w 239"/>
                <a:gd name="T45" fmla="*/ 0 h 160"/>
                <a:gd name="T46" fmla="*/ 2147483647 w 239"/>
                <a:gd name="T47" fmla="*/ 2147483647 h 160"/>
                <a:gd name="T48" fmla="*/ 2147483647 w 239"/>
                <a:gd name="T49" fmla="*/ 2147483647 h 160"/>
                <a:gd name="T50" fmla="*/ 2147483647 w 239"/>
                <a:gd name="T51" fmla="*/ 2147483647 h 160"/>
                <a:gd name="T52" fmla="*/ 2147483647 w 239"/>
                <a:gd name="T53" fmla="*/ 2147483647 h 160"/>
                <a:gd name="T54" fmla="*/ 2147483647 w 239"/>
                <a:gd name="T55" fmla="*/ 2147483647 h 160"/>
                <a:gd name="T56" fmla="*/ 2147483647 w 239"/>
                <a:gd name="T57" fmla="*/ 2147483647 h 160"/>
                <a:gd name="T58" fmla="*/ 2147483647 w 239"/>
                <a:gd name="T59" fmla="*/ 2147483647 h 160"/>
                <a:gd name="T60" fmla="*/ 2147483647 w 239"/>
                <a:gd name="T61" fmla="*/ 2147483647 h 160"/>
                <a:gd name="T62" fmla="*/ 2147483647 w 239"/>
                <a:gd name="T63" fmla="*/ 2147483647 h 160"/>
                <a:gd name="T64" fmla="*/ 2147483647 w 239"/>
                <a:gd name="T65" fmla="*/ 2147483647 h 160"/>
                <a:gd name="T66" fmla="*/ 2147483647 w 239"/>
                <a:gd name="T67" fmla="*/ 2147483647 h 160"/>
                <a:gd name="T68" fmla="*/ 2147483647 w 239"/>
                <a:gd name="T69" fmla="*/ 2147483647 h 160"/>
                <a:gd name="T70" fmla="*/ 2147483647 w 239"/>
                <a:gd name="T71" fmla="*/ 2147483647 h 160"/>
                <a:gd name="T72" fmla="*/ 2147483647 w 239"/>
                <a:gd name="T73" fmla="*/ 2147483647 h 160"/>
                <a:gd name="T74" fmla="*/ 2147483647 w 239"/>
                <a:gd name="T75" fmla="*/ 2147483647 h 160"/>
                <a:gd name="T76" fmla="*/ 2147483647 w 239"/>
                <a:gd name="T77" fmla="*/ 2147483647 h 160"/>
                <a:gd name="T78" fmla="*/ 2147483647 w 239"/>
                <a:gd name="T79" fmla="*/ 2147483647 h 160"/>
                <a:gd name="T80" fmla="*/ 2147483647 w 239"/>
                <a:gd name="T81" fmla="*/ 2147483647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9" h="160">
                  <a:moveTo>
                    <a:pt x="191" y="134"/>
                  </a:moveTo>
                  <a:lnTo>
                    <a:pt x="161" y="145"/>
                  </a:lnTo>
                  <a:lnTo>
                    <a:pt x="146" y="149"/>
                  </a:lnTo>
                  <a:lnTo>
                    <a:pt x="131" y="152"/>
                  </a:lnTo>
                  <a:lnTo>
                    <a:pt x="115" y="155"/>
                  </a:lnTo>
                  <a:lnTo>
                    <a:pt x="100" y="158"/>
                  </a:lnTo>
                  <a:lnTo>
                    <a:pt x="83" y="158"/>
                  </a:lnTo>
                  <a:lnTo>
                    <a:pt x="65" y="160"/>
                  </a:lnTo>
                  <a:lnTo>
                    <a:pt x="47" y="158"/>
                  </a:lnTo>
                  <a:lnTo>
                    <a:pt x="33" y="155"/>
                  </a:lnTo>
                  <a:lnTo>
                    <a:pt x="27" y="154"/>
                  </a:lnTo>
                  <a:lnTo>
                    <a:pt x="21" y="152"/>
                  </a:lnTo>
                  <a:lnTo>
                    <a:pt x="17" y="149"/>
                  </a:lnTo>
                  <a:lnTo>
                    <a:pt x="12" y="146"/>
                  </a:lnTo>
                  <a:lnTo>
                    <a:pt x="9" y="143"/>
                  </a:lnTo>
                  <a:lnTo>
                    <a:pt x="6" y="139"/>
                  </a:lnTo>
                  <a:lnTo>
                    <a:pt x="5" y="136"/>
                  </a:lnTo>
                  <a:lnTo>
                    <a:pt x="3" y="131"/>
                  </a:lnTo>
                  <a:lnTo>
                    <a:pt x="0" y="122"/>
                  </a:lnTo>
                  <a:lnTo>
                    <a:pt x="0" y="111"/>
                  </a:lnTo>
                  <a:lnTo>
                    <a:pt x="35" y="17"/>
                  </a:lnTo>
                  <a:lnTo>
                    <a:pt x="38" y="13"/>
                  </a:lnTo>
                  <a:lnTo>
                    <a:pt x="98" y="0"/>
                  </a:lnTo>
                  <a:lnTo>
                    <a:pt x="59" y="107"/>
                  </a:lnTo>
                  <a:lnTo>
                    <a:pt x="57" y="111"/>
                  </a:lnTo>
                  <a:lnTo>
                    <a:pt x="59" y="116"/>
                  </a:lnTo>
                  <a:lnTo>
                    <a:pt x="59" y="119"/>
                  </a:lnTo>
                  <a:lnTo>
                    <a:pt x="60" y="120"/>
                  </a:lnTo>
                  <a:lnTo>
                    <a:pt x="65" y="125"/>
                  </a:lnTo>
                  <a:lnTo>
                    <a:pt x="69" y="128"/>
                  </a:lnTo>
                  <a:lnTo>
                    <a:pt x="77" y="129"/>
                  </a:lnTo>
                  <a:lnTo>
                    <a:pt x="86" y="131"/>
                  </a:lnTo>
                  <a:lnTo>
                    <a:pt x="97" y="131"/>
                  </a:lnTo>
                  <a:lnTo>
                    <a:pt x="109" y="131"/>
                  </a:lnTo>
                  <a:lnTo>
                    <a:pt x="121" y="128"/>
                  </a:lnTo>
                  <a:lnTo>
                    <a:pt x="131" y="125"/>
                  </a:lnTo>
                  <a:lnTo>
                    <a:pt x="142" y="122"/>
                  </a:lnTo>
                  <a:lnTo>
                    <a:pt x="184" y="5"/>
                  </a:lnTo>
                  <a:lnTo>
                    <a:pt x="239" y="5"/>
                  </a:lnTo>
                  <a:lnTo>
                    <a:pt x="193" y="134"/>
                  </a:lnTo>
                  <a:lnTo>
                    <a:pt x="191" y="134"/>
                  </a:lnTo>
                  <a:close/>
                </a:path>
              </a:pathLst>
            </a:custGeom>
            <a:solidFill>
              <a:srgbClr val="8FB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dirty="0"/>
            </a:p>
          </p:txBody>
        </p:sp>
        <p:sp>
          <p:nvSpPr>
            <p:cNvPr id="18" name="Freeform 11"/>
            <p:cNvSpPr>
              <a:spLocks/>
            </p:cNvSpPr>
            <p:nvPr/>
          </p:nvSpPr>
          <p:spPr bwMode="auto">
            <a:xfrm>
              <a:off x="2300288" y="1489076"/>
              <a:ext cx="163513" cy="122238"/>
            </a:xfrm>
            <a:custGeom>
              <a:avLst/>
              <a:gdLst>
                <a:gd name="T0" fmla="*/ 2147483647 w 206"/>
                <a:gd name="T1" fmla="*/ 2147483647 h 155"/>
                <a:gd name="T2" fmla="*/ 2147483647 w 206"/>
                <a:gd name="T3" fmla="*/ 2147483647 h 155"/>
                <a:gd name="T4" fmla="*/ 2147483647 w 206"/>
                <a:gd name="T5" fmla="*/ 2147483647 h 155"/>
                <a:gd name="T6" fmla="*/ 2147483647 w 206"/>
                <a:gd name="T7" fmla="*/ 2147483647 h 155"/>
                <a:gd name="T8" fmla="*/ 2147483647 w 206"/>
                <a:gd name="T9" fmla="*/ 2147483647 h 155"/>
                <a:gd name="T10" fmla="*/ 2147483647 w 206"/>
                <a:gd name="T11" fmla="*/ 2147483647 h 155"/>
                <a:gd name="T12" fmla="*/ 2147483647 w 206"/>
                <a:gd name="T13" fmla="*/ 2147483647 h 155"/>
                <a:gd name="T14" fmla="*/ 2147483647 w 206"/>
                <a:gd name="T15" fmla="*/ 2147483647 h 155"/>
                <a:gd name="T16" fmla="*/ 2147483647 w 206"/>
                <a:gd name="T17" fmla="*/ 2147483647 h 155"/>
                <a:gd name="T18" fmla="*/ 0 w 206"/>
                <a:gd name="T19" fmla="*/ 2147483647 h 155"/>
                <a:gd name="T20" fmla="*/ 2147483647 w 206"/>
                <a:gd name="T21" fmla="*/ 2147483647 h 155"/>
                <a:gd name="T22" fmla="*/ 2147483647 w 206"/>
                <a:gd name="T23" fmla="*/ 2147483647 h 155"/>
                <a:gd name="T24" fmla="*/ 2147483647 w 206"/>
                <a:gd name="T25" fmla="*/ 2147483647 h 155"/>
                <a:gd name="T26" fmla="*/ 2147483647 w 206"/>
                <a:gd name="T27" fmla="*/ 2147483647 h 155"/>
                <a:gd name="T28" fmla="*/ 2147483647 w 206"/>
                <a:gd name="T29" fmla="*/ 2147483647 h 155"/>
                <a:gd name="T30" fmla="*/ 2147483647 w 206"/>
                <a:gd name="T31" fmla="*/ 1471512085 h 155"/>
                <a:gd name="T32" fmla="*/ 2147483647 w 206"/>
                <a:gd name="T33" fmla="*/ 980800646 h 155"/>
                <a:gd name="T34" fmla="*/ 2147483647 w 206"/>
                <a:gd name="T35" fmla="*/ 0 h 155"/>
                <a:gd name="T36" fmla="*/ 2147483647 w 206"/>
                <a:gd name="T37" fmla="*/ 0 h 155"/>
                <a:gd name="T38" fmla="*/ 2147483647 w 206"/>
                <a:gd name="T39" fmla="*/ 980800646 h 155"/>
                <a:gd name="T40" fmla="*/ 2147483647 w 206"/>
                <a:gd name="T41" fmla="*/ 980800646 h 155"/>
                <a:gd name="T42" fmla="*/ 2147483647 w 206"/>
                <a:gd name="T43" fmla="*/ 1471512085 h 155"/>
                <a:gd name="T44" fmla="*/ 2147483647 w 206"/>
                <a:gd name="T45" fmla="*/ 2147483647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6" h="155">
                  <a:moveTo>
                    <a:pt x="200" y="9"/>
                  </a:moveTo>
                  <a:lnTo>
                    <a:pt x="172" y="33"/>
                  </a:lnTo>
                  <a:lnTo>
                    <a:pt x="157" y="32"/>
                  </a:lnTo>
                  <a:lnTo>
                    <a:pt x="148" y="32"/>
                  </a:lnTo>
                  <a:lnTo>
                    <a:pt x="133" y="33"/>
                  </a:lnTo>
                  <a:lnTo>
                    <a:pt x="119" y="35"/>
                  </a:lnTo>
                  <a:lnTo>
                    <a:pt x="109" y="38"/>
                  </a:lnTo>
                  <a:lnTo>
                    <a:pt x="98" y="41"/>
                  </a:lnTo>
                  <a:lnTo>
                    <a:pt x="56" y="155"/>
                  </a:lnTo>
                  <a:lnTo>
                    <a:pt x="0" y="155"/>
                  </a:lnTo>
                  <a:lnTo>
                    <a:pt x="47" y="30"/>
                  </a:lnTo>
                  <a:lnTo>
                    <a:pt x="62" y="23"/>
                  </a:lnTo>
                  <a:lnTo>
                    <a:pt x="79" y="17"/>
                  </a:lnTo>
                  <a:lnTo>
                    <a:pt x="95" y="11"/>
                  </a:lnTo>
                  <a:lnTo>
                    <a:pt x="113" y="6"/>
                  </a:lnTo>
                  <a:lnTo>
                    <a:pt x="137" y="3"/>
                  </a:lnTo>
                  <a:lnTo>
                    <a:pt x="148" y="2"/>
                  </a:lnTo>
                  <a:lnTo>
                    <a:pt x="158" y="0"/>
                  </a:lnTo>
                  <a:lnTo>
                    <a:pt x="169" y="0"/>
                  </a:lnTo>
                  <a:lnTo>
                    <a:pt x="181" y="2"/>
                  </a:lnTo>
                  <a:lnTo>
                    <a:pt x="193" y="2"/>
                  </a:lnTo>
                  <a:lnTo>
                    <a:pt x="206" y="3"/>
                  </a:lnTo>
                  <a:lnTo>
                    <a:pt x="200" y="9"/>
                  </a:lnTo>
                  <a:close/>
                </a:path>
              </a:pathLst>
            </a:custGeom>
            <a:solidFill>
              <a:srgbClr val="8FB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dirty="0"/>
            </a:p>
          </p:txBody>
        </p:sp>
        <p:sp>
          <p:nvSpPr>
            <p:cNvPr id="19" name="Freeform 12"/>
            <p:cNvSpPr>
              <a:spLocks noEditPoints="1"/>
            </p:cNvSpPr>
            <p:nvPr/>
          </p:nvSpPr>
          <p:spPr bwMode="auto">
            <a:xfrm>
              <a:off x="2446338" y="1441451"/>
              <a:ext cx="106363" cy="169863"/>
            </a:xfrm>
            <a:custGeom>
              <a:avLst/>
              <a:gdLst>
                <a:gd name="T0" fmla="*/ 2147483647 w 134"/>
                <a:gd name="T1" fmla="*/ 2147483647 h 214"/>
                <a:gd name="T2" fmla="*/ 0 w 134"/>
                <a:gd name="T3" fmla="*/ 2147483647 h 214"/>
                <a:gd name="T4" fmla="*/ 2147483647 w 134"/>
                <a:gd name="T5" fmla="*/ 2147483647 h 214"/>
                <a:gd name="T6" fmla="*/ 2147483647 w 134"/>
                <a:gd name="T7" fmla="*/ 2147483647 h 214"/>
                <a:gd name="T8" fmla="*/ 2147483647 w 134"/>
                <a:gd name="T9" fmla="*/ 2147483647 h 214"/>
                <a:gd name="T10" fmla="*/ 2147483647 w 134"/>
                <a:gd name="T11" fmla="*/ 2147483647 h 214"/>
                <a:gd name="T12" fmla="*/ 2147483647 w 134"/>
                <a:gd name="T13" fmla="*/ 2147483647 h 214"/>
                <a:gd name="T14" fmla="*/ 2147483647 w 134"/>
                <a:gd name="T15" fmla="*/ 2147483647 h 214"/>
                <a:gd name="T16" fmla="*/ 2147483647 w 134"/>
                <a:gd name="T17" fmla="*/ 2147483647 h 214"/>
                <a:gd name="T18" fmla="*/ 2147483647 w 134"/>
                <a:gd name="T19" fmla="*/ 2000386063 h 214"/>
                <a:gd name="T20" fmla="*/ 2147483647 w 134"/>
                <a:gd name="T21" fmla="*/ 1500131591 h 214"/>
                <a:gd name="T22" fmla="*/ 2147483647 w 134"/>
                <a:gd name="T23" fmla="*/ 500253679 h 214"/>
                <a:gd name="T24" fmla="*/ 2147483647 w 134"/>
                <a:gd name="T25" fmla="*/ 0 h 214"/>
                <a:gd name="T26" fmla="*/ 2147483647 w 134"/>
                <a:gd name="T27" fmla="*/ 0 h 214"/>
                <a:gd name="T28" fmla="*/ 2147483647 w 134"/>
                <a:gd name="T29" fmla="*/ 0 h 214"/>
                <a:gd name="T30" fmla="*/ 2147483647 w 134"/>
                <a:gd name="T31" fmla="*/ 500253679 h 214"/>
                <a:gd name="T32" fmla="*/ 2147483647 w 134"/>
                <a:gd name="T33" fmla="*/ 1500131591 h 214"/>
                <a:gd name="T34" fmla="*/ 2147483647 w 134"/>
                <a:gd name="T35" fmla="*/ 2147483647 h 214"/>
                <a:gd name="T36" fmla="*/ 2147483647 w 134"/>
                <a:gd name="T37" fmla="*/ 2147483647 h 214"/>
                <a:gd name="T38" fmla="*/ 2147483647 w 134"/>
                <a:gd name="T39" fmla="*/ 2147483647 h 214"/>
                <a:gd name="T40" fmla="*/ 2147483647 w 134"/>
                <a:gd name="T41" fmla="*/ 2147483647 h 214"/>
                <a:gd name="T42" fmla="*/ 2147483647 w 134"/>
                <a:gd name="T43" fmla="*/ 2147483647 h 214"/>
                <a:gd name="T44" fmla="*/ 2147483647 w 134"/>
                <a:gd name="T45" fmla="*/ 2147483647 h 214"/>
                <a:gd name="T46" fmla="*/ 2147483647 w 134"/>
                <a:gd name="T47" fmla="*/ 2147483647 h 214"/>
                <a:gd name="T48" fmla="*/ 2147483647 w 134"/>
                <a:gd name="T49" fmla="*/ 2147483647 h 214"/>
                <a:gd name="T50" fmla="*/ 2147483647 w 134"/>
                <a:gd name="T51" fmla="*/ 2147483647 h 214"/>
                <a:gd name="T52" fmla="*/ 2147483647 w 134"/>
                <a:gd name="T53" fmla="*/ 2147483647 h 214"/>
                <a:gd name="T54" fmla="*/ 2147483647 w 134"/>
                <a:gd name="T55" fmla="*/ 2147483647 h 214"/>
                <a:gd name="T56" fmla="*/ 2147483647 w 134"/>
                <a:gd name="T57" fmla="*/ 2147483647 h 214"/>
                <a:gd name="T58" fmla="*/ 2147483647 w 134"/>
                <a:gd name="T59" fmla="*/ 2147483647 h 214"/>
                <a:gd name="T60" fmla="*/ 2147483647 w 134"/>
                <a:gd name="T61" fmla="*/ 2147483647 h 214"/>
                <a:gd name="T62" fmla="*/ 2147483647 w 134"/>
                <a:gd name="T63" fmla="*/ 2147483647 h 214"/>
                <a:gd name="T64" fmla="*/ 2147483647 w 134"/>
                <a:gd name="T65" fmla="*/ 2147483647 h 214"/>
                <a:gd name="T66" fmla="*/ 2147483647 w 134"/>
                <a:gd name="T67" fmla="*/ 2147483647 h 214"/>
                <a:gd name="T68" fmla="*/ 2147483647 w 134"/>
                <a:gd name="T69" fmla="*/ 2147483647 h 214"/>
                <a:gd name="T70" fmla="*/ 2147483647 w 134"/>
                <a:gd name="T71" fmla="*/ 2147483647 h 214"/>
                <a:gd name="T72" fmla="*/ 2147483647 w 134"/>
                <a:gd name="T73" fmla="*/ 2147483647 h 214"/>
                <a:gd name="T74" fmla="*/ 2147483647 w 134"/>
                <a:gd name="T75" fmla="*/ 2147483647 h 214"/>
                <a:gd name="T76" fmla="*/ 2147483647 w 134"/>
                <a:gd name="T77" fmla="*/ 2147483647 h 214"/>
                <a:gd name="T78" fmla="*/ 2147483647 w 134"/>
                <a:gd name="T79" fmla="*/ 2147483647 h 214"/>
                <a:gd name="T80" fmla="*/ 2147483647 w 134"/>
                <a:gd name="T81" fmla="*/ 2147483647 h 214"/>
                <a:gd name="T82" fmla="*/ 2147483647 w 134"/>
                <a:gd name="T83" fmla="*/ 2147483647 h 2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4" h="214">
                  <a:moveTo>
                    <a:pt x="56" y="214"/>
                  </a:moveTo>
                  <a:lnTo>
                    <a:pt x="0" y="214"/>
                  </a:lnTo>
                  <a:lnTo>
                    <a:pt x="53" y="68"/>
                  </a:lnTo>
                  <a:lnTo>
                    <a:pt x="113" y="57"/>
                  </a:lnTo>
                  <a:lnTo>
                    <a:pt x="56" y="214"/>
                  </a:lnTo>
                  <a:close/>
                  <a:moveTo>
                    <a:pt x="65" y="18"/>
                  </a:moveTo>
                  <a:lnTo>
                    <a:pt x="68" y="15"/>
                  </a:lnTo>
                  <a:lnTo>
                    <a:pt x="71" y="10"/>
                  </a:lnTo>
                  <a:lnTo>
                    <a:pt x="76" y="7"/>
                  </a:lnTo>
                  <a:lnTo>
                    <a:pt x="82" y="4"/>
                  </a:lnTo>
                  <a:lnTo>
                    <a:pt x="86" y="3"/>
                  </a:lnTo>
                  <a:lnTo>
                    <a:pt x="92" y="1"/>
                  </a:lnTo>
                  <a:lnTo>
                    <a:pt x="100" y="0"/>
                  </a:lnTo>
                  <a:lnTo>
                    <a:pt x="106" y="0"/>
                  </a:lnTo>
                  <a:lnTo>
                    <a:pt x="112" y="0"/>
                  </a:lnTo>
                  <a:lnTo>
                    <a:pt x="118" y="1"/>
                  </a:lnTo>
                  <a:lnTo>
                    <a:pt x="124" y="3"/>
                  </a:lnTo>
                  <a:lnTo>
                    <a:pt x="128" y="6"/>
                  </a:lnTo>
                  <a:lnTo>
                    <a:pt x="131" y="9"/>
                  </a:lnTo>
                  <a:lnTo>
                    <a:pt x="134" y="13"/>
                  </a:lnTo>
                  <a:lnTo>
                    <a:pt x="134" y="15"/>
                  </a:lnTo>
                  <a:lnTo>
                    <a:pt x="134" y="18"/>
                  </a:lnTo>
                  <a:lnTo>
                    <a:pt x="134" y="21"/>
                  </a:lnTo>
                  <a:lnTo>
                    <a:pt x="133" y="23"/>
                  </a:lnTo>
                  <a:lnTo>
                    <a:pt x="130" y="27"/>
                  </a:lnTo>
                  <a:lnTo>
                    <a:pt x="127" y="32"/>
                  </a:lnTo>
                  <a:lnTo>
                    <a:pt x="122" y="36"/>
                  </a:lnTo>
                  <a:lnTo>
                    <a:pt x="118" y="39"/>
                  </a:lnTo>
                  <a:lnTo>
                    <a:pt x="112" y="41"/>
                  </a:lnTo>
                  <a:lnTo>
                    <a:pt x="104" y="44"/>
                  </a:lnTo>
                  <a:lnTo>
                    <a:pt x="98" y="44"/>
                  </a:lnTo>
                  <a:lnTo>
                    <a:pt x="91" y="45"/>
                  </a:lnTo>
                  <a:lnTo>
                    <a:pt x="85" y="44"/>
                  </a:lnTo>
                  <a:lnTo>
                    <a:pt x="80" y="44"/>
                  </a:lnTo>
                  <a:lnTo>
                    <a:pt x="74" y="41"/>
                  </a:lnTo>
                  <a:lnTo>
                    <a:pt x="70" y="39"/>
                  </a:lnTo>
                  <a:lnTo>
                    <a:pt x="65" y="35"/>
                  </a:lnTo>
                  <a:lnTo>
                    <a:pt x="64" y="30"/>
                  </a:lnTo>
                  <a:lnTo>
                    <a:pt x="62" y="26"/>
                  </a:lnTo>
                  <a:lnTo>
                    <a:pt x="64" y="23"/>
                  </a:lnTo>
                  <a:lnTo>
                    <a:pt x="64" y="18"/>
                  </a:lnTo>
                  <a:lnTo>
                    <a:pt x="65" y="18"/>
                  </a:lnTo>
                  <a:close/>
                </a:path>
              </a:pathLst>
            </a:custGeom>
            <a:solidFill>
              <a:srgbClr val="8FB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dirty="0"/>
            </a:p>
          </p:txBody>
        </p:sp>
        <p:sp>
          <p:nvSpPr>
            <p:cNvPr id="20" name="Freeform 13"/>
            <p:cNvSpPr>
              <a:spLocks noEditPoints="1"/>
            </p:cNvSpPr>
            <p:nvPr/>
          </p:nvSpPr>
          <p:spPr bwMode="auto">
            <a:xfrm>
              <a:off x="2752726" y="1490663"/>
              <a:ext cx="171450" cy="123825"/>
            </a:xfrm>
            <a:custGeom>
              <a:avLst/>
              <a:gdLst>
                <a:gd name="T0" fmla="*/ 2147483647 w 215"/>
                <a:gd name="T1" fmla="*/ 2147483647 h 156"/>
                <a:gd name="T2" fmla="*/ 2147483647 w 215"/>
                <a:gd name="T3" fmla="*/ 2147483647 h 156"/>
                <a:gd name="T4" fmla="*/ 2147483647 w 215"/>
                <a:gd name="T5" fmla="*/ 2147483647 h 156"/>
                <a:gd name="T6" fmla="*/ 2147483647 w 215"/>
                <a:gd name="T7" fmla="*/ 2147483647 h 156"/>
                <a:gd name="T8" fmla="*/ 2147483647 w 215"/>
                <a:gd name="T9" fmla="*/ 2147483647 h 156"/>
                <a:gd name="T10" fmla="*/ 2147483647 w 215"/>
                <a:gd name="T11" fmla="*/ 2147483647 h 156"/>
                <a:gd name="T12" fmla="*/ 2147483647 w 215"/>
                <a:gd name="T13" fmla="*/ 2147483647 h 156"/>
                <a:gd name="T14" fmla="*/ 2147483647 w 215"/>
                <a:gd name="T15" fmla="*/ 2147483647 h 156"/>
                <a:gd name="T16" fmla="*/ 2147483647 w 215"/>
                <a:gd name="T17" fmla="*/ 2147483647 h 156"/>
                <a:gd name="T18" fmla="*/ 2147483647 w 215"/>
                <a:gd name="T19" fmla="*/ 2147483647 h 156"/>
                <a:gd name="T20" fmla="*/ 2147483647 w 215"/>
                <a:gd name="T21" fmla="*/ 2147483647 h 156"/>
                <a:gd name="T22" fmla="*/ 2147483647 w 215"/>
                <a:gd name="T23" fmla="*/ 2147483647 h 156"/>
                <a:gd name="T24" fmla="*/ 2147483647 w 215"/>
                <a:gd name="T25" fmla="*/ 2147483647 h 156"/>
                <a:gd name="T26" fmla="*/ 2147483647 w 215"/>
                <a:gd name="T27" fmla="*/ 2147483647 h 156"/>
                <a:gd name="T28" fmla="*/ 2147483647 w 215"/>
                <a:gd name="T29" fmla="*/ 2147483647 h 156"/>
                <a:gd name="T30" fmla="*/ 2147483647 w 215"/>
                <a:gd name="T31" fmla="*/ 2147483647 h 156"/>
                <a:gd name="T32" fmla="*/ 2147483647 w 215"/>
                <a:gd name="T33" fmla="*/ 2147483647 h 156"/>
                <a:gd name="T34" fmla="*/ 2147483647 w 215"/>
                <a:gd name="T35" fmla="*/ 2147483647 h 156"/>
                <a:gd name="T36" fmla="*/ 2147483647 w 215"/>
                <a:gd name="T37" fmla="*/ 2147483647 h 156"/>
                <a:gd name="T38" fmla="*/ 2147483647 w 215"/>
                <a:gd name="T39" fmla="*/ 2147483647 h 156"/>
                <a:gd name="T40" fmla="*/ 2147483647 w 215"/>
                <a:gd name="T41" fmla="*/ 2147483647 h 156"/>
                <a:gd name="T42" fmla="*/ 0 w 215"/>
                <a:gd name="T43" fmla="*/ 2147483647 h 156"/>
                <a:gd name="T44" fmla="*/ 0 w 215"/>
                <a:gd name="T45" fmla="*/ 2147483647 h 156"/>
                <a:gd name="T46" fmla="*/ 2028564502 w 215"/>
                <a:gd name="T47" fmla="*/ 2147483647 h 156"/>
                <a:gd name="T48" fmla="*/ 2147483647 w 215"/>
                <a:gd name="T49" fmla="*/ 2147483647 h 156"/>
                <a:gd name="T50" fmla="*/ 2147483647 w 215"/>
                <a:gd name="T51" fmla="*/ 2147483647 h 156"/>
                <a:gd name="T52" fmla="*/ 2147483647 w 215"/>
                <a:gd name="T53" fmla="*/ 2147483647 h 156"/>
                <a:gd name="T54" fmla="*/ 2147483647 w 215"/>
                <a:gd name="T55" fmla="*/ 2147483647 h 156"/>
                <a:gd name="T56" fmla="*/ 2147483647 w 215"/>
                <a:gd name="T57" fmla="*/ 2147483647 h 156"/>
                <a:gd name="T58" fmla="*/ 2147483647 w 215"/>
                <a:gd name="T59" fmla="*/ 2147483647 h 156"/>
                <a:gd name="T60" fmla="*/ 2147483647 w 215"/>
                <a:gd name="T61" fmla="*/ 2147483647 h 156"/>
                <a:gd name="T62" fmla="*/ 2147483647 w 215"/>
                <a:gd name="T63" fmla="*/ 2147483647 h 156"/>
                <a:gd name="T64" fmla="*/ 2147483647 w 215"/>
                <a:gd name="T65" fmla="*/ 2147483647 h 156"/>
                <a:gd name="T66" fmla="*/ 2147483647 w 215"/>
                <a:gd name="T67" fmla="*/ 2147483647 h 156"/>
                <a:gd name="T68" fmla="*/ 2147483647 w 215"/>
                <a:gd name="T69" fmla="*/ 2147483647 h 156"/>
                <a:gd name="T70" fmla="*/ 2147483647 w 215"/>
                <a:gd name="T71" fmla="*/ 2147483647 h 156"/>
                <a:gd name="T72" fmla="*/ 2147483647 w 215"/>
                <a:gd name="T73" fmla="*/ 2147483647 h 156"/>
                <a:gd name="T74" fmla="*/ 2147483647 w 215"/>
                <a:gd name="T75" fmla="*/ 2147483647 h 156"/>
                <a:gd name="T76" fmla="*/ 2147483647 w 215"/>
                <a:gd name="T77" fmla="*/ 1500123206 h 156"/>
                <a:gd name="T78" fmla="*/ 2147483647 w 215"/>
                <a:gd name="T79" fmla="*/ 0 h 156"/>
                <a:gd name="T80" fmla="*/ 2147483647 w 215"/>
                <a:gd name="T81" fmla="*/ 0 h 156"/>
                <a:gd name="T82" fmla="*/ 2147483647 w 215"/>
                <a:gd name="T83" fmla="*/ 500251413 h 156"/>
                <a:gd name="T84" fmla="*/ 2147483647 w 215"/>
                <a:gd name="T85" fmla="*/ 2147483647 h 156"/>
                <a:gd name="T86" fmla="*/ 2147483647 w 215"/>
                <a:gd name="T87" fmla="*/ 2147483647 h 156"/>
                <a:gd name="T88" fmla="*/ 2147483647 w 215"/>
                <a:gd name="T89" fmla="*/ 2147483647 h 156"/>
                <a:gd name="T90" fmla="*/ 2147483647 w 215"/>
                <a:gd name="T91" fmla="*/ 2147483647 h 156"/>
                <a:gd name="T92" fmla="*/ 2147483647 w 215"/>
                <a:gd name="T93" fmla="*/ 2147483647 h 156"/>
                <a:gd name="T94" fmla="*/ 2147483647 w 215"/>
                <a:gd name="T95" fmla="*/ 2147483647 h 156"/>
                <a:gd name="T96" fmla="*/ 2147483647 w 215"/>
                <a:gd name="T97" fmla="*/ 2147483647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5" h="156">
                  <a:moveTo>
                    <a:pt x="137" y="124"/>
                  </a:moveTo>
                  <a:lnTo>
                    <a:pt x="155" y="75"/>
                  </a:lnTo>
                  <a:lnTo>
                    <a:pt x="107" y="75"/>
                  </a:lnTo>
                  <a:lnTo>
                    <a:pt x="95" y="75"/>
                  </a:lnTo>
                  <a:lnTo>
                    <a:pt x="84" y="78"/>
                  </a:lnTo>
                  <a:lnTo>
                    <a:pt x="75" y="80"/>
                  </a:lnTo>
                  <a:lnTo>
                    <a:pt x="67" y="84"/>
                  </a:lnTo>
                  <a:lnTo>
                    <a:pt x="64" y="86"/>
                  </a:lnTo>
                  <a:lnTo>
                    <a:pt x="61" y="89"/>
                  </a:lnTo>
                  <a:lnTo>
                    <a:pt x="55" y="94"/>
                  </a:lnTo>
                  <a:lnTo>
                    <a:pt x="54" y="97"/>
                  </a:lnTo>
                  <a:lnTo>
                    <a:pt x="52" y="98"/>
                  </a:lnTo>
                  <a:lnTo>
                    <a:pt x="51" y="104"/>
                  </a:lnTo>
                  <a:lnTo>
                    <a:pt x="51" y="110"/>
                  </a:lnTo>
                  <a:lnTo>
                    <a:pt x="51" y="115"/>
                  </a:lnTo>
                  <a:lnTo>
                    <a:pt x="54" y="119"/>
                  </a:lnTo>
                  <a:lnTo>
                    <a:pt x="58" y="124"/>
                  </a:lnTo>
                  <a:lnTo>
                    <a:pt x="63" y="128"/>
                  </a:lnTo>
                  <a:lnTo>
                    <a:pt x="70" y="132"/>
                  </a:lnTo>
                  <a:lnTo>
                    <a:pt x="80" y="133"/>
                  </a:lnTo>
                  <a:lnTo>
                    <a:pt x="90" y="133"/>
                  </a:lnTo>
                  <a:lnTo>
                    <a:pt x="102" y="133"/>
                  </a:lnTo>
                  <a:lnTo>
                    <a:pt x="114" y="132"/>
                  </a:lnTo>
                  <a:lnTo>
                    <a:pt x="126" y="127"/>
                  </a:lnTo>
                  <a:lnTo>
                    <a:pt x="137" y="124"/>
                  </a:lnTo>
                  <a:close/>
                  <a:moveTo>
                    <a:pt x="182" y="130"/>
                  </a:moveTo>
                  <a:lnTo>
                    <a:pt x="170" y="135"/>
                  </a:lnTo>
                  <a:lnTo>
                    <a:pt x="158" y="139"/>
                  </a:lnTo>
                  <a:lnTo>
                    <a:pt x="144" y="144"/>
                  </a:lnTo>
                  <a:lnTo>
                    <a:pt x="131" y="148"/>
                  </a:lnTo>
                  <a:lnTo>
                    <a:pt x="116" y="151"/>
                  </a:lnTo>
                  <a:lnTo>
                    <a:pt x="101" y="153"/>
                  </a:lnTo>
                  <a:lnTo>
                    <a:pt x="84" y="154"/>
                  </a:lnTo>
                  <a:lnTo>
                    <a:pt x="67" y="156"/>
                  </a:lnTo>
                  <a:lnTo>
                    <a:pt x="57" y="154"/>
                  </a:lnTo>
                  <a:lnTo>
                    <a:pt x="45" y="153"/>
                  </a:lnTo>
                  <a:lnTo>
                    <a:pt x="33" y="150"/>
                  </a:lnTo>
                  <a:lnTo>
                    <a:pt x="25" y="147"/>
                  </a:lnTo>
                  <a:lnTo>
                    <a:pt x="19" y="144"/>
                  </a:lnTo>
                  <a:lnTo>
                    <a:pt x="15" y="141"/>
                  </a:lnTo>
                  <a:lnTo>
                    <a:pt x="10" y="138"/>
                  </a:lnTo>
                  <a:lnTo>
                    <a:pt x="6" y="133"/>
                  </a:lnTo>
                  <a:lnTo>
                    <a:pt x="3" y="127"/>
                  </a:lnTo>
                  <a:lnTo>
                    <a:pt x="0" y="122"/>
                  </a:lnTo>
                  <a:lnTo>
                    <a:pt x="0" y="116"/>
                  </a:lnTo>
                  <a:lnTo>
                    <a:pt x="0" y="110"/>
                  </a:lnTo>
                  <a:lnTo>
                    <a:pt x="1" y="103"/>
                  </a:lnTo>
                  <a:lnTo>
                    <a:pt x="4" y="97"/>
                  </a:lnTo>
                  <a:lnTo>
                    <a:pt x="7" y="91"/>
                  </a:lnTo>
                  <a:lnTo>
                    <a:pt x="12" y="86"/>
                  </a:lnTo>
                  <a:lnTo>
                    <a:pt x="16" y="81"/>
                  </a:lnTo>
                  <a:lnTo>
                    <a:pt x="28" y="74"/>
                  </a:lnTo>
                  <a:lnTo>
                    <a:pt x="34" y="69"/>
                  </a:lnTo>
                  <a:lnTo>
                    <a:pt x="40" y="66"/>
                  </a:lnTo>
                  <a:lnTo>
                    <a:pt x="55" y="62"/>
                  </a:lnTo>
                  <a:lnTo>
                    <a:pt x="63" y="59"/>
                  </a:lnTo>
                  <a:lnTo>
                    <a:pt x="70" y="57"/>
                  </a:lnTo>
                  <a:lnTo>
                    <a:pt x="80" y="56"/>
                  </a:lnTo>
                  <a:lnTo>
                    <a:pt x="87" y="54"/>
                  </a:lnTo>
                  <a:lnTo>
                    <a:pt x="104" y="54"/>
                  </a:lnTo>
                  <a:lnTo>
                    <a:pt x="156" y="54"/>
                  </a:lnTo>
                  <a:lnTo>
                    <a:pt x="159" y="47"/>
                  </a:lnTo>
                  <a:lnTo>
                    <a:pt x="159" y="45"/>
                  </a:lnTo>
                  <a:lnTo>
                    <a:pt x="159" y="42"/>
                  </a:lnTo>
                  <a:lnTo>
                    <a:pt x="159" y="39"/>
                  </a:lnTo>
                  <a:lnTo>
                    <a:pt x="158" y="36"/>
                  </a:lnTo>
                  <a:lnTo>
                    <a:pt x="153" y="33"/>
                  </a:lnTo>
                  <a:lnTo>
                    <a:pt x="150" y="31"/>
                  </a:lnTo>
                  <a:lnTo>
                    <a:pt x="144" y="30"/>
                  </a:lnTo>
                  <a:lnTo>
                    <a:pt x="137" y="28"/>
                  </a:lnTo>
                  <a:lnTo>
                    <a:pt x="129" y="28"/>
                  </a:lnTo>
                  <a:lnTo>
                    <a:pt x="111" y="28"/>
                  </a:lnTo>
                  <a:lnTo>
                    <a:pt x="95" y="31"/>
                  </a:lnTo>
                  <a:lnTo>
                    <a:pt x="80" y="34"/>
                  </a:lnTo>
                  <a:lnTo>
                    <a:pt x="61" y="39"/>
                  </a:lnTo>
                  <a:lnTo>
                    <a:pt x="54" y="13"/>
                  </a:lnTo>
                  <a:lnTo>
                    <a:pt x="78" y="7"/>
                  </a:lnTo>
                  <a:lnTo>
                    <a:pt x="99" y="3"/>
                  </a:lnTo>
                  <a:lnTo>
                    <a:pt x="110" y="1"/>
                  </a:lnTo>
                  <a:lnTo>
                    <a:pt x="122" y="0"/>
                  </a:lnTo>
                  <a:lnTo>
                    <a:pt x="134" y="0"/>
                  </a:lnTo>
                  <a:lnTo>
                    <a:pt x="147" y="0"/>
                  </a:lnTo>
                  <a:lnTo>
                    <a:pt x="161" y="0"/>
                  </a:lnTo>
                  <a:lnTo>
                    <a:pt x="168" y="1"/>
                  </a:lnTo>
                  <a:lnTo>
                    <a:pt x="174" y="3"/>
                  </a:lnTo>
                  <a:lnTo>
                    <a:pt x="186" y="6"/>
                  </a:lnTo>
                  <a:lnTo>
                    <a:pt x="192" y="9"/>
                  </a:lnTo>
                  <a:lnTo>
                    <a:pt x="198" y="10"/>
                  </a:lnTo>
                  <a:lnTo>
                    <a:pt x="203" y="15"/>
                  </a:lnTo>
                  <a:lnTo>
                    <a:pt x="206" y="18"/>
                  </a:lnTo>
                  <a:lnTo>
                    <a:pt x="210" y="22"/>
                  </a:lnTo>
                  <a:lnTo>
                    <a:pt x="212" y="25"/>
                  </a:lnTo>
                  <a:lnTo>
                    <a:pt x="213" y="31"/>
                  </a:lnTo>
                  <a:lnTo>
                    <a:pt x="215" y="36"/>
                  </a:lnTo>
                  <a:lnTo>
                    <a:pt x="213" y="42"/>
                  </a:lnTo>
                  <a:lnTo>
                    <a:pt x="212" y="47"/>
                  </a:lnTo>
                  <a:lnTo>
                    <a:pt x="182" y="128"/>
                  </a:lnTo>
                  <a:lnTo>
                    <a:pt x="182" y="130"/>
                  </a:lnTo>
                  <a:close/>
                </a:path>
              </a:pathLst>
            </a:custGeom>
            <a:solidFill>
              <a:srgbClr val="8FB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dirty="0"/>
            </a:p>
          </p:txBody>
        </p:sp>
        <p:sp>
          <p:nvSpPr>
            <p:cNvPr id="21" name="Freeform 14"/>
            <p:cNvSpPr>
              <a:spLocks noEditPoints="1"/>
            </p:cNvSpPr>
            <p:nvPr/>
          </p:nvSpPr>
          <p:spPr bwMode="auto">
            <a:xfrm>
              <a:off x="2551113" y="1425576"/>
              <a:ext cx="217488" cy="188913"/>
            </a:xfrm>
            <a:custGeom>
              <a:avLst/>
              <a:gdLst>
                <a:gd name="T0" fmla="*/ 2147483647 w 273"/>
                <a:gd name="T1" fmla="*/ 2147483647 h 238"/>
                <a:gd name="T2" fmla="*/ 2147483647 w 273"/>
                <a:gd name="T3" fmla="*/ 2147483647 h 238"/>
                <a:gd name="T4" fmla="*/ 2147483647 w 273"/>
                <a:gd name="T5" fmla="*/ 2147483647 h 238"/>
                <a:gd name="T6" fmla="*/ 2147483647 w 273"/>
                <a:gd name="T7" fmla="*/ 2147483647 h 238"/>
                <a:gd name="T8" fmla="*/ 2147483647 w 273"/>
                <a:gd name="T9" fmla="*/ 2147483647 h 238"/>
                <a:gd name="T10" fmla="*/ 2147483647 w 273"/>
                <a:gd name="T11" fmla="*/ 2147483647 h 238"/>
                <a:gd name="T12" fmla="*/ 2147483647 w 273"/>
                <a:gd name="T13" fmla="*/ 2147483647 h 238"/>
                <a:gd name="T14" fmla="*/ 2147483647 w 273"/>
                <a:gd name="T15" fmla="*/ 2147483647 h 238"/>
                <a:gd name="T16" fmla="*/ 2147483647 w 273"/>
                <a:gd name="T17" fmla="*/ 2147483647 h 238"/>
                <a:gd name="T18" fmla="*/ 2147483647 w 273"/>
                <a:gd name="T19" fmla="*/ 2147483647 h 238"/>
                <a:gd name="T20" fmla="*/ 2147483647 w 273"/>
                <a:gd name="T21" fmla="*/ 2147483647 h 238"/>
                <a:gd name="T22" fmla="*/ 2147483647 w 273"/>
                <a:gd name="T23" fmla="*/ 2147483647 h 238"/>
                <a:gd name="T24" fmla="*/ 2147483647 w 273"/>
                <a:gd name="T25" fmla="*/ 2147483647 h 238"/>
                <a:gd name="T26" fmla="*/ 2147483647 w 273"/>
                <a:gd name="T27" fmla="*/ 2147483647 h 238"/>
                <a:gd name="T28" fmla="*/ 2147483647 w 273"/>
                <a:gd name="T29" fmla="*/ 2147483647 h 238"/>
                <a:gd name="T30" fmla="*/ 2147483647 w 273"/>
                <a:gd name="T31" fmla="*/ 2147483647 h 238"/>
                <a:gd name="T32" fmla="*/ 2147483647 w 273"/>
                <a:gd name="T33" fmla="*/ 2147483647 h 238"/>
                <a:gd name="T34" fmla="*/ 2147483647 w 273"/>
                <a:gd name="T35" fmla="*/ 2147483647 h 238"/>
                <a:gd name="T36" fmla="*/ 2147483647 w 273"/>
                <a:gd name="T37" fmla="*/ 2147483647 h 238"/>
                <a:gd name="T38" fmla="*/ 2147483647 w 273"/>
                <a:gd name="T39" fmla="*/ 2147483647 h 238"/>
                <a:gd name="T40" fmla="*/ 2022680623 w 273"/>
                <a:gd name="T41" fmla="*/ 2147483647 h 238"/>
                <a:gd name="T42" fmla="*/ 1516852131 w 273"/>
                <a:gd name="T43" fmla="*/ 2147483647 h 238"/>
                <a:gd name="T44" fmla="*/ 0 w 273"/>
                <a:gd name="T45" fmla="*/ 2147483647 h 238"/>
                <a:gd name="T46" fmla="*/ 505828492 w 273"/>
                <a:gd name="T47" fmla="*/ 2147483647 h 238"/>
                <a:gd name="T48" fmla="*/ 2022680623 w 273"/>
                <a:gd name="T49" fmla="*/ 2147483647 h 238"/>
                <a:gd name="T50" fmla="*/ 2147483647 w 273"/>
                <a:gd name="T51" fmla="*/ 2147483647 h 238"/>
                <a:gd name="T52" fmla="*/ 2147483647 w 273"/>
                <a:gd name="T53" fmla="*/ 2147483647 h 238"/>
                <a:gd name="T54" fmla="*/ 2147483647 w 273"/>
                <a:gd name="T55" fmla="*/ 2147483647 h 238"/>
                <a:gd name="T56" fmla="*/ 2147483647 w 273"/>
                <a:gd name="T57" fmla="*/ 2147483647 h 238"/>
                <a:gd name="T58" fmla="*/ 2147483647 w 273"/>
                <a:gd name="T59" fmla="*/ 2147483647 h 238"/>
                <a:gd name="T60" fmla="*/ 2147483647 w 273"/>
                <a:gd name="T61" fmla="*/ 2147483647 h 238"/>
                <a:gd name="T62" fmla="*/ 2147483647 w 273"/>
                <a:gd name="T63" fmla="*/ 2147483647 h 238"/>
                <a:gd name="T64" fmla="*/ 2147483647 w 273"/>
                <a:gd name="T65" fmla="*/ 2147483647 h 238"/>
                <a:gd name="T66" fmla="*/ 2147483647 w 273"/>
                <a:gd name="T67" fmla="*/ 0 h 238"/>
                <a:gd name="T68" fmla="*/ 2147483647 w 273"/>
                <a:gd name="T69" fmla="*/ 2147483647 h 238"/>
                <a:gd name="T70" fmla="*/ 2147483647 w 273"/>
                <a:gd name="T71" fmla="*/ 2147483647 h 238"/>
                <a:gd name="T72" fmla="*/ 2147483647 w 273"/>
                <a:gd name="T73" fmla="*/ 2147483647 h 238"/>
                <a:gd name="T74" fmla="*/ 2147483647 w 273"/>
                <a:gd name="T75" fmla="*/ 2147483647 h 238"/>
                <a:gd name="T76" fmla="*/ 2147483647 w 273"/>
                <a:gd name="T77" fmla="*/ 2147483647 h 2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3" h="238">
                  <a:moveTo>
                    <a:pt x="147" y="198"/>
                  </a:moveTo>
                  <a:lnTo>
                    <a:pt x="177" y="118"/>
                  </a:lnTo>
                  <a:lnTo>
                    <a:pt x="167" y="113"/>
                  </a:lnTo>
                  <a:lnTo>
                    <a:pt x="158" y="110"/>
                  </a:lnTo>
                  <a:lnTo>
                    <a:pt x="152" y="110"/>
                  </a:lnTo>
                  <a:lnTo>
                    <a:pt x="146" y="109"/>
                  </a:lnTo>
                  <a:lnTo>
                    <a:pt x="134" y="109"/>
                  </a:lnTo>
                  <a:lnTo>
                    <a:pt x="121" y="110"/>
                  </a:lnTo>
                  <a:lnTo>
                    <a:pt x="109" y="113"/>
                  </a:lnTo>
                  <a:lnTo>
                    <a:pt x="99" y="118"/>
                  </a:lnTo>
                  <a:lnTo>
                    <a:pt x="90" y="124"/>
                  </a:lnTo>
                  <a:lnTo>
                    <a:pt x="81" y="132"/>
                  </a:lnTo>
                  <a:lnTo>
                    <a:pt x="73" y="141"/>
                  </a:lnTo>
                  <a:lnTo>
                    <a:pt x="67" y="150"/>
                  </a:lnTo>
                  <a:lnTo>
                    <a:pt x="64" y="154"/>
                  </a:lnTo>
                  <a:lnTo>
                    <a:pt x="63" y="159"/>
                  </a:lnTo>
                  <a:lnTo>
                    <a:pt x="60" y="168"/>
                  </a:lnTo>
                  <a:lnTo>
                    <a:pt x="58" y="177"/>
                  </a:lnTo>
                  <a:lnTo>
                    <a:pt x="58" y="186"/>
                  </a:lnTo>
                  <a:lnTo>
                    <a:pt x="60" y="191"/>
                  </a:lnTo>
                  <a:lnTo>
                    <a:pt x="61" y="194"/>
                  </a:lnTo>
                  <a:lnTo>
                    <a:pt x="63" y="197"/>
                  </a:lnTo>
                  <a:lnTo>
                    <a:pt x="66" y="200"/>
                  </a:lnTo>
                  <a:lnTo>
                    <a:pt x="72" y="206"/>
                  </a:lnTo>
                  <a:lnTo>
                    <a:pt x="76" y="207"/>
                  </a:lnTo>
                  <a:lnTo>
                    <a:pt x="81" y="209"/>
                  </a:lnTo>
                  <a:lnTo>
                    <a:pt x="85" y="209"/>
                  </a:lnTo>
                  <a:lnTo>
                    <a:pt x="91" y="209"/>
                  </a:lnTo>
                  <a:lnTo>
                    <a:pt x="106" y="209"/>
                  </a:lnTo>
                  <a:lnTo>
                    <a:pt x="120" y="206"/>
                  </a:lnTo>
                  <a:lnTo>
                    <a:pt x="135" y="203"/>
                  </a:lnTo>
                  <a:lnTo>
                    <a:pt x="147" y="198"/>
                  </a:lnTo>
                  <a:close/>
                  <a:moveTo>
                    <a:pt x="73" y="236"/>
                  </a:moveTo>
                  <a:lnTo>
                    <a:pt x="61" y="236"/>
                  </a:lnTo>
                  <a:lnTo>
                    <a:pt x="49" y="235"/>
                  </a:lnTo>
                  <a:lnTo>
                    <a:pt x="40" y="233"/>
                  </a:lnTo>
                  <a:lnTo>
                    <a:pt x="31" y="230"/>
                  </a:lnTo>
                  <a:lnTo>
                    <a:pt x="24" y="226"/>
                  </a:lnTo>
                  <a:lnTo>
                    <a:pt x="18" y="221"/>
                  </a:lnTo>
                  <a:lnTo>
                    <a:pt x="13" y="217"/>
                  </a:lnTo>
                  <a:lnTo>
                    <a:pt x="9" y="210"/>
                  </a:lnTo>
                  <a:lnTo>
                    <a:pt x="4" y="204"/>
                  </a:lnTo>
                  <a:lnTo>
                    <a:pt x="4" y="201"/>
                  </a:lnTo>
                  <a:lnTo>
                    <a:pt x="3" y="198"/>
                  </a:lnTo>
                  <a:lnTo>
                    <a:pt x="1" y="191"/>
                  </a:lnTo>
                  <a:lnTo>
                    <a:pt x="0" y="185"/>
                  </a:lnTo>
                  <a:lnTo>
                    <a:pt x="0" y="177"/>
                  </a:lnTo>
                  <a:lnTo>
                    <a:pt x="1" y="171"/>
                  </a:lnTo>
                  <a:lnTo>
                    <a:pt x="3" y="165"/>
                  </a:lnTo>
                  <a:lnTo>
                    <a:pt x="4" y="157"/>
                  </a:lnTo>
                  <a:lnTo>
                    <a:pt x="7" y="151"/>
                  </a:lnTo>
                  <a:lnTo>
                    <a:pt x="10" y="144"/>
                  </a:lnTo>
                  <a:lnTo>
                    <a:pt x="21" y="132"/>
                  </a:lnTo>
                  <a:lnTo>
                    <a:pt x="33" y="118"/>
                  </a:lnTo>
                  <a:lnTo>
                    <a:pt x="48" y="106"/>
                  </a:lnTo>
                  <a:lnTo>
                    <a:pt x="57" y="100"/>
                  </a:lnTo>
                  <a:lnTo>
                    <a:pt x="66" y="95"/>
                  </a:lnTo>
                  <a:lnTo>
                    <a:pt x="85" y="88"/>
                  </a:lnTo>
                  <a:lnTo>
                    <a:pt x="96" y="85"/>
                  </a:lnTo>
                  <a:lnTo>
                    <a:pt x="108" y="82"/>
                  </a:lnTo>
                  <a:lnTo>
                    <a:pt x="120" y="80"/>
                  </a:lnTo>
                  <a:lnTo>
                    <a:pt x="132" y="80"/>
                  </a:lnTo>
                  <a:lnTo>
                    <a:pt x="147" y="80"/>
                  </a:lnTo>
                  <a:lnTo>
                    <a:pt x="161" y="82"/>
                  </a:lnTo>
                  <a:lnTo>
                    <a:pt x="174" y="85"/>
                  </a:lnTo>
                  <a:lnTo>
                    <a:pt x="188" y="88"/>
                  </a:lnTo>
                  <a:lnTo>
                    <a:pt x="216" y="10"/>
                  </a:lnTo>
                  <a:lnTo>
                    <a:pt x="273" y="0"/>
                  </a:lnTo>
                  <a:lnTo>
                    <a:pt x="197" y="210"/>
                  </a:lnTo>
                  <a:lnTo>
                    <a:pt x="182" y="217"/>
                  </a:lnTo>
                  <a:lnTo>
                    <a:pt x="167" y="221"/>
                  </a:lnTo>
                  <a:lnTo>
                    <a:pt x="152" y="226"/>
                  </a:lnTo>
                  <a:lnTo>
                    <a:pt x="137" y="230"/>
                  </a:lnTo>
                  <a:lnTo>
                    <a:pt x="121" y="233"/>
                  </a:lnTo>
                  <a:lnTo>
                    <a:pt x="105" y="235"/>
                  </a:lnTo>
                  <a:lnTo>
                    <a:pt x="90" y="236"/>
                  </a:lnTo>
                  <a:lnTo>
                    <a:pt x="73" y="238"/>
                  </a:lnTo>
                  <a:lnTo>
                    <a:pt x="73" y="236"/>
                  </a:lnTo>
                  <a:close/>
                </a:path>
              </a:pathLst>
            </a:custGeom>
            <a:solidFill>
              <a:srgbClr val="8FB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dirty="0"/>
            </a:p>
          </p:txBody>
        </p:sp>
        <p:sp>
          <p:nvSpPr>
            <p:cNvPr id="22" name="Freeform 15"/>
            <p:cNvSpPr>
              <a:spLocks noEditPoints="1"/>
            </p:cNvSpPr>
            <p:nvPr/>
          </p:nvSpPr>
          <p:spPr bwMode="auto">
            <a:xfrm>
              <a:off x="2946401" y="1425576"/>
              <a:ext cx="217488" cy="188913"/>
            </a:xfrm>
            <a:custGeom>
              <a:avLst/>
              <a:gdLst>
                <a:gd name="T0" fmla="*/ 2147483647 w 274"/>
                <a:gd name="T1" fmla="*/ 2147483647 h 238"/>
                <a:gd name="T2" fmla="*/ 2147483647 w 274"/>
                <a:gd name="T3" fmla="*/ 2147483647 h 238"/>
                <a:gd name="T4" fmla="*/ 2147483647 w 274"/>
                <a:gd name="T5" fmla="*/ 2147483647 h 238"/>
                <a:gd name="T6" fmla="*/ 2147483647 w 274"/>
                <a:gd name="T7" fmla="*/ 2147483647 h 238"/>
                <a:gd name="T8" fmla="*/ 2147483647 w 274"/>
                <a:gd name="T9" fmla="*/ 2147483647 h 238"/>
                <a:gd name="T10" fmla="*/ 2147483647 w 274"/>
                <a:gd name="T11" fmla="*/ 2147483647 h 238"/>
                <a:gd name="T12" fmla="*/ 2147483647 w 274"/>
                <a:gd name="T13" fmla="*/ 2147483647 h 238"/>
                <a:gd name="T14" fmla="*/ 2147483647 w 274"/>
                <a:gd name="T15" fmla="*/ 2147483647 h 238"/>
                <a:gd name="T16" fmla="*/ 2147483647 w 274"/>
                <a:gd name="T17" fmla="*/ 2147483647 h 238"/>
                <a:gd name="T18" fmla="*/ 2147483647 w 274"/>
                <a:gd name="T19" fmla="*/ 2147483647 h 238"/>
                <a:gd name="T20" fmla="*/ 2147483647 w 274"/>
                <a:gd name="T21" fmla="*/ 2147483647 h 238"/>
                <a:gd name="T22" fmla="*/ 2147483647 w 274"/>
                <a:gd name="T23" fmla="*/ 2147483647 h 238"/>
                <a:gd name="T24" fmla="*/ 2147483647 w 274"/>
                <a:gd name="T25" fmla="*/ 2147483647 h 238"/>
                <a:gd name="T26" fmla="*/ 2147483647 w 274"/>
                <a:gd name="T27" fmla="*/ 2147483647 h 238"/>
                <a:gd name="T28" fmla="*/ 2147483647 w 274"/>
                <a:gd name="T29" fmla="*/ 2147483647 h 238"/>
                <a:gd name="T30" fmla="*/ 2147483647 w 274"/>
                <a:gd name="T31" fmla="*/ 2147483647 h 238"/>
                <a:gd name="T32" fmla="*/ 2147483647 w 274"/>
                <a:gd name="T33" fmla="*/ 2147483647 h 238"/>
                <a:gd name="T34" fmla="*/ 2147483647 w 274"/>
                <a:gd name="T35" fmla="*/ 2147483647 h 238"/>
                <a:gd name="T36" fmla="*/ 2147483647 w 274"/>
                <a:gd name="T37" fmla="*/ 2147483647 h 238"/>
                <a:gd name="T38" fmla="*/ 2147483647 w 274"/>
                <a:gd name="T39" fmla="*/ 2147483647 h 238"/>
                <a:gd name="T40" fmla="*/ 1500129830 w 274"/>
                <a:gd name="T41" fmla="*/ 2147483647 h 238"/>
                <a:gd name="T42" fmla="*/ 1000506713 w 274"/>
                <a:gd name="T43" fmla="*/ 2147483647 h 238"/>
                <a:gd name="T44" fmla="*/ 0 w 274"/>
                <a:gd name="T45" fmla="*/ 2147483647 h 238"/>
                <a:gd name="T46" fmla="*/ 1500129830 w 274"/>
                <a:gd name="T47" fmla="*/ 2147483647 h 238"/>
                <a:gd name="T48" fmla="*/ 2147483647 w 274"/>
                <a:gd name="T49" fmla="*/ 2147483647 h 238"/>
                <a:gd name="T50" fmla="*/ 2147483647 w 274"/>
                <a:gd name="T51" fmla="*/ 2147483647 h 238"/>
                <a:gd name="T52" fmla="*/ 2147483647 w 274"/>
                <a:gd name="T53" fmla="*/ 2147483647 h 238"/>
                <a:gd name="T54" fmla="*/ 2147483647 w 274"/>
                <a:gd name="T55" fmla="*/ 2147483647 h 238"/>
                <a:gd name="T56" fmla="*/ 2147483647 w 274"/>
                <a:gd name="T57" fmla="*/ 2147483647 h 238"/>
                <a:gd name="T58" fmla="*/ 2147483647 w 274"/>
                <a:gd name="T59" fmla="*/ 2147483647 h 238"/>
                <a:gd name="T60" fmla="*/ 2147483647 w 274"/>
                <a:gd name="T61" fmla="*/ 2147483647 h 238"/>
                <a:gd name="T62" fmla="*/ 2147483647 w 274"/>
                <a:gd name="T63" fmla="*/ 2147483647 h 238"/>
                <a:gd name="T64" fmla="*/ 2147483647 w 274"/>
                <a:gd name="T65" fmla="*/ 2147483647 h 238"/>
                <a:gd name="T66" fmla="*/ 2147483647 w 274"/>
                <a:gd name="T67" fmla="*/ 2147483647 h 238"/>
                <a:gd name="T68" fmla="*/ 2147483647 w 274"/>
                <a:gd name="T69" fmla="*/ 2147483647 h 238"/>
                <a:gd name="T70" fmla="*/ 2147483647 w 274"/>
                <a:gd name="T71" fmla="*/ 2147483647 h 238"/>
                <a:gd name="T72" fmla="*/ 2147483647 w 274"/>
                <a:gd name="T73" fmla="*/ 2147483647 h 238"/>
                <a:gd name="T74" fmla="*/ 2147483647 w 274"/>
                <a:gd name="T75" fmla="*/ 2147483647 h 238"/>
                <a:gd name="T76" fmla="*/ 2147483647 w 274"/>
                <a:gd name="T77" fmla="*/ 2147483647 h 2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4" h="238">
                  <a:moveTo>
                    <a:pt x="148" y="198"/>
                  </a:moveTo>
                  <a:lnTo>
                    <a:pt x="178" y="118"/>
                  </a:lnTo>
                  <a:lnTo>
                    <a:pt x="167" y="113"/>
                  </a:lnTo>
                  <a:lnTo>
                    <a:pt x="158" y="110"/>
                  </a:lnTo>
                  <a:lnTo>
                    <a:pt x="152" y="110"/>
                  </a:lnTo>
                  <a:lnTo>
                    <a:pt x="146" y="109"/>
                  </a:lnTo>
                  <a:lnTo>
                    <a:pt x="134" y="109"/>
                  </a:lnTo>
                  <a:lnTo>
                    <a:pt x="122" y="110"/>
                  </a:lnTo>
                  <a:lnTo>
                    <a:pt x="110" y="113"/>
                  </a:lnTo>
                  <a:lnTo>
                    <a:pt x="100" y="118"/>
                  </a:lnTo>
                  <a:lnTo>
                    <a:pt x="89" y="124"/>
                  </a:lnTo>
                  <a:lnTo>
                    <a:pt x="82" y="132"/>
                  </a:lnTo>
                  <a:lnTo>
                    <a:pt x="74" y="141"/>
                  </a:lnTo>
                  <a:lnTo>
                    <a:pt x="68" y="150"/>
                  </a:lnTo>
                  <a:lnTo>
                    <a:pt x="65" y="154"/>
                  </a:lnTo>
                  <a:lnTo>
                    <a:pt x="64" y="159"/>
                  </a:lnTo>
                  <a:lnTo>
                    <a:pt x="61" y="168"/>
                  </a:lnTo>
                  <a:lnTo>
                    <a:pt x="59" y="177"/>
                  </a:lnTo>
                  <a:lnTo>
                    <a:pt x="59" y="186"/>
                  </a:lnTo>
                  <a:lnTo>
                    <a:pt x="61" y="191"/>
                  </a:lnTo>
                  <a:lnTo>
                    <a:pt x="62" y="194"/>
                  </a:lnTo>
                  <a:lnTo>
                    <a:pt x="65" y="200"/>
                  </a:lnTo>
                  <a:lnTo>
                    <a:pt x="73" y="206"/>
                  </a:lnTo>
                  <a:lnTo>
                    <a:pt x="76" y="207"/>
                  </a:lnTo>
                  <a:lnTo>
                    <a:pt x="80" y="209"/>
                  </a:lnTo>
                  <a:lnTo>
                    <a:pt x="86" y="209"/>
                  </a:lnTo>
                  <a:lnTo>
                    <a:pt x="92" y="209"/>
                  </a:lnTo>
                  <a:lnTo>
                    <a:pt x="106" y="209"/>
                  </a:lnTo>
                  <a:lnTo>
                    <a:pt x="121" y="206"/>
                  </a:lnTo>
                  <a:lnTo>
                    <a:pt x="134" y="203"/>
                  </a:lnTo>
                  <a:lnTo>
                    <a:pt x="148" y="198"/>
                  </a:lnTo>
                  <a:close/>
                  <a:moveTo>
                    <a:pt x="73" y="236"/>
                  </a:moveTo>
                  <a:lnTo>
                    <a:pt x="61" y="236"/>
                  </a:lnTo>
                  <a:lnTo>
                    <a:pt x="50" y="235"/>
                  </a:lnTo>
                  <a:lnTo>
                    <a:pt x="41" y="233"/>
                  </a:lnTo>
                  <a:lnTo>
                    <a:pt x="32" y="230"/>
                  </a:lnTo>
                  <a:lnTo>
                    <a:pt x="24" y="226"/>
                  </a:lnTo>
                  <a:lnTo>
                    <a:pt x="18" y="221"/>
                  </a:lnTo>
                  <a:lnTo>
                    <a:pt x="12" y="217"/>
                  </a:lnTo>
                  <a:lnTo>
                    <a:pt x="8" y="210"/>
                  </a:lnTo>
                  <a:lnTo>
                    <a:pt x="5" y="204"/>
                  </a:lnTo>
                  <a:lnTo>
                    <a:pt x="3" y="201"/>
                  </a:lnTo>
                  <a:lnTo>
                    <a:pt x="3" y="198"/>
                  </a:lnTo>
                  <a:lnTo>
                    <a:pt x="2" y="191"/>
                  </a:lnTo>
                  <a:lnTo>
                    <a:pt x="0" y="185"/>
                  </a:lnTo>
                  <a:lnTo>
                    <a:pt x="0" y="177"/>
                  </a:lnTo>
                  <a:lnTo>
                    <a:pt x="2" y="171"/>
                  </a:lnTo>
                  <a:lnTo>
                    <a:pt x="3" y="165"/>
                  </a:lnTo>
                  <a:lnTo>
                    <a:pt x="3" y="160"/>
                  </a:lnTo>
                  <a:lnTo>
                    <a:pt x="5" y="157"/>
                  </a:lnTo>
                  <a:lnTo>
                    <a:pt x="8" y="151"/>
                  </a:lnTo>
                  <a:lnTo>
                    <a:pt x="11" y="144"/>
                  </a:lnTo>
                  <a:lnTo>
                    <a:pt x="15" y="138"/>
                  </a:lnTo>
                  <a:lnTo>
                    <a:pt x="20" y="132"/>
                  </a:lnTo>
                  <a:lnTo>
                    <a:pt x="33" y="118"/>
                  </a:lnTo>
                  <a:lnTo>
                    <a:pt x="49" y="106"/>
                  </a:lnTo>
                  <a:lnTo>
                    <a:pt x="56" y="100"/>
                  </a:lnTo>
                  <a:lnTo>
                    <a:pt x="65" y="95"/>
                  </a:lnTo>
                  <a:lnTo>
                    <a:pt x="86" y="88"/>
                  </a:lnTo>
                  <a:lnTo>
                    <a:pt x="97" y="85"/>
                  </a:lnTo>
                  <a:lnTo>
                    <a:pt x="109" y="82"/>
                  </a:lnTo>
                  <a:lnTo>
                    <a:pt x="121" y="80"/>
                  </a:lnTo>
                  <a:lnTo>
                    <a:pt x="133" y="80"/>
                  </a:lnTo>
                  <a:lnTo>
                    <a:pt x="148" y="80"/>
                  </a:lnTo>
                  <a:lnTo>
                    <a:pt x="161" y="82"/>
                  </a:lnTo>
                  <a:lnTo>
                    <a:pt x="175" y="85"/>
                  </a:lnTo>
                  <a:lnTo>
                    <a:pt x="188" y="88"/>
                  </a:lnTo>
                  <a:lnTo>
                    <a:pt x="215" y="10"/>
                  </a:lnTo>
                  <a:lnTo>
                    <a:pt x="274" y="0"/>
                  </a:lnTo>
                  <a:lnTo>
                    <a:pt x="197" y="210"/>
                  </a:lnTo>
                  <a:lnTo>
                    <a:pt x="182" y="217"/>
                  </a:lnTo>
                  <a:lnTo>
                    <a:pt x="167" y="221"/>
                  </a:lnTo>
                  <a:lnTo>
                    <a:pt x="152" y="226"/>
                  </a:lnTo>
                  <a:lnTo>
                    <a:pt x="137" y="230"/>
                  </a:lnTo>
                  <a:lnTo>
                    <a:pt x="121" y="233"/>
                  </a:lnTo>
                  <a:lnTo>
                    <a:pt x="106" y="235"/>
                  </a:lnTo>
                  <a:lnTo>
                    <a:pt x="89" y="236"/>
                  </a:lnTo>
                  <a:lnTo>
                    <a:pt x="73" y="238"/>
                  </a:lnTo>
                  <a:lnTo>
                    <a:pt x="73" y="236"/>
                  </a:lnTo>
                  <a:close/>
                </a:path>
              </a:pathLst>
            </a:custGeom>
            <a:solidFill>
              <a:srgbClr val="8FB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dirty="0"/>
            </a:p>
          </p:txBody>
        </p:sp>
        <p:sp>
          <p:nvSpPr>
            <p:cNvPr id="23" name="Freeform 16"/>
            <p:cNvSpPr>
              <a:spLocks/>
            </p:cNvSpPr>
            <p:nvPr/>
          </p:nvSpPr>
          <p:spPr bwMode="auto">
            <a:xfrm>
              <a:off x="1114426" y="1184276"/>
              <a:ext cx="466725" cy="182563"/>
            </a:xfrm>
            <a:custGeom>
              <a:avLst/>
              <a:gdLst>
                <a:gd name="T0" fmla="*/ 2147483647 w 588"/>
                <a:gd name="T1" fmla="*/ 0 h 231"/>
                <a:gd name="T2" fmla="*/ 2147483647 w 588"/>
                <a:gd name="T3" fmla="*/ 0 h 231"/>
                <a:gd name="T4" fmla="*/ 2147483647 w 588"/>
                <a:gd name="T5" fmla="*/ 1480924976 h 231"/>
                <a:gd name="T6" fmla="*/ 2147483647 w 588"/>
                <a:gd name="T7" fmla="*/ 2147483647 h 231"/>
                <a:gd name="T8" fmla="*/ 2147483647 w 588"/>
                <a:gd name="T9" fmla="*/ 987491960 h 231"/>
                <a:gd name="T10" fmla="*/ 2147483647 w 588"/>
                <a:gd name="T11" fmla="*/ 0 h 231"/>
                <a:gd name="T12" fmla="*/ 2147483647 w 588"/>
                <a:gd name="T13" fmla="*/ 0 h 231"/>
                <a:gd name="T14" fmla="*/ 2147483647 w 588"/>
                <a:gd name="T15" fmla="*/ 0 h 231"/>
                <a:gd name="T16" fmla="*/ 2147483647 w 588"/>
                <a:gd name="T17" fmla="*/ 987491960 h 231"/>
                <a:gd name="T18" fmla="*/ 2147483647 w 588"/>
                <a:gd name="T19" fmla="*/ 1480924976 h 231"/>
                <a:gd name="T20" fmla="*/ 2147483647 w 588"/>
                <a:gd name="T21" fmla="*/ 2147483647 h 231"/>
                <a:gd name="T22" fmla="*/ 2147483647 w 588"/>
                <a:gd name="T23" fmla="*/ 2147483647 h 231"/>
                <a:gd name="T24" fmla="*/ 2147483647 w 588"/>
                <a:gd name="T25" fmla="*/ 2147483647 h 231"/>
                <a:gd name="T26" fmla="*/ 2147483647 w 588"/>
                <a:gd name="T27" fmla="*/ 2147483647 h 231"/>
                <a:gd name="T28" fmla="*/ 2147483647 w 588"/>
                <a:gd name="T29" fmla="*/ 2147483647 h 231"/>
                <a:gd name="T30" fmla="*/ 2147483647 w 588"/>
                <a:gd name="T31" fmla="*/ 2147483647 h 231"/>
                <a:gd name="T32" fmla="*/ 2147483647 w 588"/>
                <a:gd name="T33" fmla="*/ 2147483647 h 231"/>
                <a:gd name="T34" fmla="*/ 2147483647 w 588"/>
                <a:gd name="T35" fmla="*/ 2147483647 h 231"/>
                <a:gd name="T36" fmla="*/ 2147483647 w 588"/>
                <a:gd name="T37" fmla="*/ 2147483647 h 231"/>
                <a:gd name="T38" fmla="*/ 2147483647 w 588"/>
                <a:gd name="T39" fmla="*/ 2147483647 h 231"/>
                <a:gd name="T40" fmla="*/ 2147483647 w 588"/>
                <a:gd name="T41" fmla="*/ 2147483647 h 231"/>
                <a:gd name="T42" fmla="*/ 2147483647 w 588"/>
                <a:gd name="T43" fmla="*/ 2147483647 h 231"/>
                <a:gd name="T44" fmla="*/ 2147483647 w 588"/>
                <a:gd name="T45" fmla="*/ 2147483647 h 231"/>
                <a:gd name="T46" fmla="*/ 2147483647 w 588"/>
                <a:gd name="T47" fmla="*/ 2147483647 h 231"/>
                <a:gd name="T48" fmla="*/ 2147483647 w 588"/>
                <a:gd name="T49" fmla="*/ 2147483647 h 231"/>
                <a:gd name="T50" fmla="*/ 2147483647 w 588"/>
                <a:gd name="T51" fmla="*/ 2147483647 h 231"/>
                <a:gd name="T52" fmla="*/ 2147483647 w 588"/>
                <a:gd name="T53" fmla="*/ 2147483647 h 231"/>
                <a:gd name="T54" fmla="*/ 2147483647 w 588"/>
                <a:gd name="T55" fmla="*/ 2147483647 h 231"/>
                <a:gd name="T56" fmla="*/ 2147483647 w 588"/>
                <a:gd name="T57" fmla="*/ 2147483647 h 231"/>
                <a:gd name="T58" fmla="*/ 2147483647 w 588"/>
                <a:gd name="T59" fmla="*/ 2147483647 h 231"/>
                <a:gd name="T60" fmla="*/ 2147483647 w 588"/>
                <a:gd name="T61" fmla="*/ 2147483647 h 231"/>
                <a:gd name="T62" fmla="*/ 2147483647 w 588"/>
                <a:gd name="T63" fmla="*/ 2147483647 h 231"/>
                <a:gd name="T64" fmla="*/ 2147483647 w 588"/>
                <a:gd name="T65" fmla="*/ 2147483647 h 231"/>
                <a:gd name="T66" fmla="*/ 2147483647 w 588"/>
                <a:gd name="T67" fmla="*/ 2147483647 h 231"/>
                <a:gd name="T68" fmla="*/ 2147483647 w 588"/>
                <a:gd name="T69" fmla="*/ 2147483647 h 231"/>
                <a:gd name="T70" fmla="*/ 2147483647 w 588"/>
                <a:gd name="T71" fmla="*/ 2147483647 h 231"/>
                <a:gd name="T72" fmla="*/ 2147483647 w 588"/>
                <a:gd name="T73" fmla="*/ 2147483647 h 231"/>
                <a:gd name="T74" fmla="*/ 2147483647 w 588"/>
                <a:gd name="T75" fmla="*/ 2147483647 h 231"/>
                <a:gd name="T76" fmla="*/ 2147483647 w 588"/>
                <a:gd name="T77" fmla="*/ 2147483647 h 231"/>
                <a:gd name="T78" fmla="*/ 2147483647 w 588"/>
                <a:gd name="T79" fmla="*/ 2147483647 h 231"/>
                <a:gd name="T80" fmla="*/ 1000502031 w 588"/>
                <a:gd name="T81" fmla="*/ 2147483647 h 231"/>
                <a:gd name="T82" fmla="*/ 0 w 588"/>
                <a:gd name="T83" fmla="*/ 2147483647 h 231"/>
                <a:gd name="T84" fmla="*/ 0 w 588"/>
                <a:gd name="T85" fmla="*/ 2147483647 h 231"/>
                <a:gd name="T86" fmla="*/ 0 w 588"/>
                <a:gd name="T87" fmla="*/ 2147483647 h 231"/>
                <a:gd name="T88" fmla="*/ 2147483647 w 588"/>
                <a:gd name="T89" fmla="*/ 1480924976 h 231"/>
                <a:gd name="T90" fmla="*/ 2147483647 w 588"/>
                <a:gd name="T91" fmla="*/ 987491960 h 231"/>
                <a:gd name="T92" fmla="*/ 2147483647 w 588"/>
                <a:gd name="T93" fmla="*/ 0 h 231"/>
                <a:gd name="T94" fmla="*/ 2147483647 w 588"/>
                <a:gd name="T95" fmla="*/ 0 h 231"/>
                <a:gd name="T96" fmla="*/ 2147483647 w 588"/>
                <a:gd name="T97" fmla="*/ 0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8" h="231">
                  <a:moveTo>
                    <a:pt x="214" y="0"/>
                  </a:moveTo>
                  <a:lnTo>
                    <a:pt x="215" y="0"/>
                  </a:lnTo>
                  <a:lnTo>
                    <a:pt x="217" y="3"/>
                  </a:lnTo>
                  <a:lnTo>
                    <a:pt x="278" y="155"/>
                  </a:lnTo>
                  <a:lnTo>
                    <a:pt x="457" y="2"/>
                  </a:lnTo>
                  <a:lnTo>
                    <a:pt x="460" y="0"/>
                  </a:lnTo>
                  <a:lnTo>
                    <a:pt x="584" y="0"/>
                  </a:lnTo>
                  <a:lnTo>
                    <a:pt x="585" y="0"/>
                  </a:lnTo>
                  <a:lnTo>
                    <a:pt x="587" y="2"/>
                  </a:lnTo>
                  <a:lnTo>
                    <a:pt x="588" y="3"/>
                  </a:lnTo>
                  <a:lnTo>
                    <a:pt x="588" y="6"/>
                  </a:lnTo>
                  <a:lnTo>
                    <a:pt x="504" y="228"/>
                  </a:lnTo>
                  <a:lnTo>
                    <a:pt x="502" y="229"/>
                  </a:lnTo>
                  <a:lnTo>
                    <a:pt x="501" y="231"/>
                  </a:lnTo>
                  <a:lnTo>
                    <a:pt x="472" y="231"/>
                  </a:lnTo>
                  <a:lnTo>
                    <a:pt x="462" y="229"/>
                  </a:lnTo>
                  <a:lnTo>
                    <a:pt x="453" y="229"/>
                  </a:lnTo>
                  <a:lnTo>
                    <a:pt x="444" y="228"/>
                  </a:lnTo>
                  <a:lnTo>
                    <a:pt x="436" y="225"/>
                  </a:lnTo>
                  <a:lnTo>
                    <a:pt x="430" y="223"/>
                  </a:lnTo>
                  <a:lnTo>
                    <a:pt x="426" y="220"/>
                  </a:lnTo>
                  <a:lnTo>
                    <a:pt x="421" y="216"/>
                  </a:lnTo>
                  <a:lnTo>
                    <a:pt x="418" y="213"/>
                  </a:lnTo>
                  <a:lnTo>
                    <a:pt x="414" y="205"/>
                  </a:lnTo>
                  <a:lnTo>
                    <a:pt x="411" y="196"/>
                  </a:lnTo>
                  <a:lnTo>
                    <a:pt x="411" y="187"/>
                  </a:lnTo>
                  <a:lnTo>
                    <a:pt x="412" y="179"/>
                  </a:lnTo>
                  <a:lnTo>
                    <a:pt x="420" y="156"/>
                  </a:lnTo>
                  <a:lnTo>
                    <a:pt x="435" y="115"/>
                  </a:lnTo>
                  <a:lnTo>
                    <a:pt x="450" y="74"/>
                  </a:lnTo>
                  <a:lnTo>
                    <a:pt x="272" y="229"/>
                  </a:lnTo>
                  <a:lnTo>
                    <a:pt x="269" y="231"/>
                  </a:lnTo>
                  <a:lnTo>
                    <a:pt x="193" y="231"/>
                  </a:lnTo>
                  <a:lnTo>
                    <a:pt x="190" y="229"/>
                  </a:lnTo>
                  <a:lnTo>
                    <a:pt x="188" y="228"/>
                  </a:lnTo>
                  <a:lnTo>
                    <a:pt x="124" y="67"/>
                  </a:lnTo>
                  <a:lnTo>
                    <a:pt x="63" y="228"/>
                  </a:lnTo>
                  <a:lnTo>
                    <a:pt x="62" y="229"/>
                  </a:lnTo>
                  <a:lnTo>
                    <a:pt x="60" y="231"/>
                  </a:lnTo>
                  <a:lnTo>
                    <a:pt x="5" y="231"/>
                  </a:lnTo>
                  <a:lnTo>
                    <a:pt x="2" y="229"/>
                  </a:lnTo>
                  <a:lnTo>
                    <a:pt x="0" y="229"/>
                  </a:lnTo>
                  <a:lnTo>
                    <a:pt x="0" y="226"/>
                  </a:lnTo>
                  <a:lnTo>
                    <a:pt x="0" y="225"/>
                  </a:lnTo>
                  <a:lnTo>
                    <a:pt x="84" y="3"/>
                  </a:lnTo>
                  <a:lnTo>
                    <a:pt x="86" y="2"/>
                  </a:lnTo>
                  <a:lnTo>
                    <a:pt x="87" y="0"/>
                  </a:lnTo>
                  <a:lnTo>
                    <a:pt x="89" y="0"/>
                  </a:lnTo>
                  <a:lnTo>
                    <a:pt x="214" y="0"/>
                  </a:lnTo>
                  <a:close/>
                </a:path>
              </a:pathLst>
            </a:custGeom>
            <a:solidFill>
              <a:srgbClr val="4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dirty="0"/>
            </a:p>
          </p:txBody>
        </p:sp>
        <p:sp>
          <p:nvSpPr>
            <p:cNvPr id="24" name="Freeform 17"/>
            <p:cNvSpPr>
              <a:spLocks/>
            </p:cNvSpPr>
            <p:nvPr/>
          </p:nvSpPr>
          <p:spPr bwMode="auto">
            <a:xfrm>
              <a:off x="2935288" y="1184276"/>
              <a:ext cx="265113" cy="182563"/>
            </a:xfrm>
            <a:custGeom>
              <a:avLst/>
              <a:gdLst>
                <a:gd name="T0" fmla="*/ 2147483647 w 336"/>
                <a:gd name="T1" fmla="*/ 2147483647 h 231"/>
                <a:gd name="T2" fmla="*/ 2147483647 w 336"/>
                <a:gd name="T3" fmla="*/ 2147483647 h 231"/>
                <a:gd name="T4" fmla="*/ 2147483647 w 336"/>
                <a:gd name="T5" fmla="*/ 2147483647 h 231"/>
                <a:gd name="T6" fmla="*/ 2147483647 w 336"/>
                <a:gd name="T7" fmla="*/ 2147483647 h 231"/>
                <a:gd name="T8" fmla="*/ 2147483647 w 336"/>
                <a:gd name="T9" fmla="*/ 2147483647 h 231"/>
                <a:gd name="T10" fmla="*/ 2147483647 w 336"/>
                <a:gd name="T11" fmla="*/ 2147483647 h 231"/>
                <a:gd name="T12" fmla="*/ 2147483647 w 336"/>
                <a:gd name="T13" fmla="*/ 2147483647 h 231"/>
                <a:gd name="T14" fmla="*/ 2147483647 w 336"/>
                <a:gd name="T15" fmla="*/ 2147483647 h 231"/>
                <a:gd name="T16" fmla="*/ 2147483647 w 336"/>
                <a:gd name="T17" fmla="*/ 2147483647 h 231"/>
                <a:gd name="T18" fmla="*/ 1473606940 w 336"/>
                <a:gd name="T19" fmla="*/ 2147483647 h 231"/>
                <a:gd name="T20" fmla="*/ 982404626 w 336"/>
                <a:gd name="T21" fmla="*/ 2147483647 h 231"/>
                <a:gd name="T22" fmla="*/ 0 w 336"/>
                <a:gd name="T23" fmla="*/ 2147483647 h 231"/>
                <a:gd name="T24" fmla="*/ 0 w 336"/>
                <a:gd name="T25" fmla="*/ 2147483647 h 231"/>
                <a:gd name="T26" fmla="*/ 982404626 w 336"/>
                <a:gd name="T27" fmla="*/ 2147483647 h 231"/>
                <a:gd name="T28" fmla="*/ 1473606940 w 336"/>
                <a:gd name="T29" fmla="*/ 2147483647 h 231"/>
                <a:gd name="T30" fmla="*/ 2147483647 w 336"/>
                <a:gd name="T31" fmla="*/ 1480924976 h 231"/>
                <a:gd name="T32" fmla="*/ 2147483647 w 336"/>
                <a:gd name="T33" fmla="*/ 0 h 231"/>
                <a:gd name="T34" fmla="*/ 2147483647 w 336"/>
                <a:gd name="T35" fmla="*/ 0 h 231"/>
                <a:gd name="T36" fmla="*/ 2147483647 w 336"/>
                <a:gd name="T37" fmla="*/ 0 h 231"/>
                <a:gd name="T38" fmla="*/ 2147483647 w 336"/>
                <a:gd name="T39" fmla="*/ 0 h 231"/>
                <a:gd name="T40" fmla="*/ 2147483647 w 336"/>
                <a:gd name="T41" fmla="*/ 987491960 h 231"/>
                <a:gd name="T42" fmla="*/ 2147483647 w 336"/>
                <a:gd name="T43" fmla="*/ 1480924976 h 231"/>
                <a:gd name="T44" fmla="*/ 2147483647 w 336"/>
                <a:gd name="T45" fmla="*/ 2147483647 h 231"/>
                <a:gd name="T46" fmla="*/ 2147483647 w 336"/>
                <a:gd name="T47" fmla="*/ 2147483647 h 231"/>
                <a:gd name="T48" fmla="*/ 2147483647 w 336"/>
                <a:gd name="T49" fmla="*/ 2147483647 h 231"/>
                <a:gd name="T50" fmla="*/ 2147483647 w 336"/>
                <a:gd name="T51" fmla="*/ 2147483647 h 231"/>
                <a:gd name="T52" fmla="*/ 2147483647 w 336"/>
                <a:gd name="T53" fmla="*/ 2147483647 h 231"/>
                <a:gd name="T54" fmla="*/ 2147483647 w 336"/>
                <a:gd name="T55" fmla="*/ 2147483647 h 231"/>
                <a:gd name="T56" fmla="*/ 2147483647 w 336"/>
                <a:gd name="T57" fmla="*/ 2147483647 h 231"/>
                <a:gd name="T58" fmla="*/ 2147483647 w 336"/>
                <a:gd name="T59" fmla="*/ 2147483647 h 231"/>
                <a:gd name="T60" fmla="*/ 2147483647 w 336"/>
                <a:gd name="T61" fmla="*/ 2147483647 h 231"/>
                <a:gd name="T62" fmla="*/ 2147483647 w 336"/>
                <a:gd name="T63" fmla="*/ 2147483647 h 231"/>
                <a:gd name="T64" fmla="*/ 2147483647 w 336"/>
                <a:gd name="T65" fmla="*/ 2147483647 h 231"/>
                <a:gd name="T66" fmla="*/ 2147483647 w 336"/>
                <a:gd name="T67" fmla="*/ 2147483647 h 231"/>
                <a:gd name="T68" fmla="*/ 2147483647 w 336"/>
                <a:gd name="T69" fmla="*/ 2147483647 h 231"/>
                <a:gd name="T70" fmla="*/ 2147483647 w 336"/>
                <a:gd name="T71" fmla="*/ 2147483647 h 231"/>
                <a:gd name="T72" fmla="*/ 2147483647 w 336"/>
                <a:gd name="T73" fmla="*/ 2147483647 h 231"/>
                <a:gd name="T74" fmla="*/ 2147483647 w 336"/>
                <a:gd name="T75" fmla="*/ 2147483647 h 231"/>
                <a:gd name="T76" fmla="*/ 2147483647 w 336"/>
                <a:gd name="T77" fmla="*/ 2147483647 h 231"/>
                <a:gd name="T78" fmla="*/ 2147483647 w 336"/>
                <a:gd name="T79" fmla="*/ 2147483647 h 231"/>
                <a:gd name="T80" fmla="*/ 2147483647 w 336"/>
                <a:gd name="T81" fmla="*/ 2147483647 h 231"/>
                <a:gd name="T82" fmla="*/ 2147483647 w 336"/>
                <a:gd name="T83" fmla="*/ 2147483647 h 2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36" h="231">
                  <a:moveTo>
                    <a:pt x="56" y="231"/>
                  </a:moveTo>
                  <a:lnTo>
                    <a:pt x="42" y="229"/>
                  </a:lnTo>
                  <a:lnTo>
                    <a:pt x="30" y="226"/>
                  </a:lnTo>
                  <a:lnTo>
                    <a:pt x="24" y="223"/>
                  </a:lnTo>
                  <a:lnTo>
                    <a:pt x="20" y="222"/>
                  </a:lnTo>
                  <a:lnTo>
                    <a:pt x="15" y="219"/>
                  </a:lnTo>
                  <a:lnTo>
                    <a:pt x="11" y="216"/>
                  </a:lnTo>
                  <a:lnTo>
                    <a:pt x="8" y="211"/>
                  </a:lnTo>
                  <a:lnTo>
                    <a:pt x="5" y="208"/>
                  </a:lnTo>
                  <a:lnTo>
                    <a:pt x="3" y="203"/>
                  </a:lnTo>
                  <a:lnTo>
                    <a:pt x="2" y="199"/>
                  </a:lnTo>
                  <a:lnTo>
                    <a:pt x="0" y="193"/>
                  </a:lnTo>
                  <a:lnTo>
                    <a:pt x="0" y="188"/>
                  </a:lnTo>
                  <a:lnTo>
                    <a:pt x="2" y="182"/>
                  </a:lnTo>
                  <a:lnTo>
                    <a:pt x="3" y="175"/>
                  </a:lnTo>
                  <a:lnTo>
                    <a:pt x="67" y="3"/>
                  </a:lnTo>
                  <a:lnTo>
                    <a:pt x="68" y="0"/>
                  </a:lnTo>
                  <a:lnTo>
                    <a:pt x="71" y="0"/>
                  </a:lnTo>
                  <a:lnTo>
                    <a:pt x="173" y="0"/>
                  </a:lnTo>
                  <a:lnTo>
                    <a:pt x="175" y="0"/>
                  </a:lnTo>
                  <a:lnTo>
                    <a:pt x="178" y="2"/>
                  </a:lnTo>
                  <a:lnTo>
                    <a:pt x="178" y="3"/>
                  </a:lnTo>
                  <a:lnTo>
                    <a:pt x="178" y="6"/>
                  </a:lnTo>
                  <a:lnTo>
                    <a:pt x="116" y="172"/>
                  </a:lnTo>
                  <a:lnTo>
                    <a:pt x="116" y="173"/>
                  </a:lnTo>
                  <a:lnTo>
                    <a:pt x="116" y="176"/>
                  </a:lnTo>
                  <a:lnTo>
                    <a:pt x="116" y="179"/>
                  </a:lnTo>
                  <a:lnTo>
                    <a:pt x="118" y="181"/>
                  </a:lnTo>
                  <a:lnTo>
                    <a:pt x="121" y="182"/>
                  </a:lnTo>
                  <a:lnTo>
                    <a:pt x="124" y="182"/>
                  </a:lnTo>
                  <a:lnTo>
                    <a:pt x="127" y="184"/>
                  </a:lnTo>
                  <a:lnTo>
                    <a:pt x="133" y="184"/>
                  </a:lnTo>
                  <a:lnTo>
                    <a:pt x="331" y="184"/>
                  </a:lnTo>
                  <a:lnTo>
                    <a:pt x="334" y="184"/>
                  </a:lnTo>
                  <a:lnTo>
                    <a:pt x="336" y="185"/>
                  </a:lnTo>
                  <a:lnTo>
                    <a:pt x="336" y="187"/>
                  </a:lnTo>
                  <a:lnTo>
                    <a:pt x="336" y="190"/>
                  </a:lnTo>
                  <a:lnTo>
                    <a:pt x="331" y="203"/>
                  </a:lnTo>
                  <a:lnTo>
                    <a:pt x="321" y="228"/>
                  </a:lnTo>
                  <a:lnTo>
                    <a:pt x="319" y="229"/>
                  </a:lnTo>
                  <a:lnTo>
                    <a:pt x="318" y="231"/>
                  </a:lnTo>
                  <a:lnTo>
                    <a:pt x="56" y="231"/>
                  </a:lnTo>
                  <a:close/>
                </a:path>
              </a:pathLst>
            </a:custGeom>
            <a:solidFill>
              <a:srgbClr val="4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dirty="0"/>
            </a:p>
          </p:txBody>
        </p:sp>
        <p:sp>
          <p:nvSpPr>
            <p:cNvPr id="25" name="Freeform 18"/>
            <p:cNvSpPr>
              <a:spLocks noEditPoints="1"/>
            </p:cNvSpPr>
            <p:nvPr/>
          </p:nvSpPr>
          <p:spPr bwMode="auto">
            <a:xfrm>
              <a:off x="2547938" y="1184276"/>
              <a:ext cx="365125" cy="182563"/>
            </a:xfrm>
            <a:custGeom>
              <a:avLst/>
              <a:gdLst>
                <a:gd name="T0" fmla="*/ 2147483647 w 460"/>
                <a:gd name="T1" fmla="*/ 2147483647 h 231"/>
                <a:gd name="T2" fmla="*/ 2147483647 w 460"/>
                <a:gd name="T3" fmla="*/ 2147483647 h 231"/>
                <a:gd name="T4" fmla="*/ 2147483647 w 460"/>
                <a:gd name="T5" fmla="*/ 2147483647 h 231"/>
                <a:gd name="T6" fmla="*/ 2147483647 w 460"/>
                <a:gd name="T7" fmla="*/ 2147483647 h 231"/>
                <a:gd name="T8" fmla="*/ 2147483647 w 460"/>
                <a:gd name="T9" fmla="*/ 2147483647 h 231"/>
                <a:gd name="T10" fmla="*/ 2147483647 w 460"/>
                <a:gd name="T11" fmla="*/ 2147483647 h 231"/>
                <a:gd name="T12" fmla="*/ 2147483647 w 460"/>
                <a:gd name="T13" fmla="*/ 2147483647 h 231"/>
                <a:gd name="T14" fmla="*/ 2147483647 w 460"/>
                <a:gd name="T15" fmla="*/ 2147483647 h 231"/>
                <a:gd name="T16" fmla="*/ 2147483647 w 460"/>
                <a:gd name="T17" fmla="*/ 2147483647 h 231"/>
                <a:gd name="T18" fmla="*/ 2147483647 w 460"/>
                <a:gd name="T19" fmla="*/ 2147483647 h 231"/>
                <a:gd name="T20" fmla="*/ 2147483647 w 460"/>
                <a:gd name="T21" fmla="*/ 2147483647 h 231"/>
                <a:gd name="T22" fmla="*/ 2147483647 w 460"/>
                <a:gd name="T23" fmla="*/ 2147483647 h 231"/>
                <a:gd name="T24" fmla="*/ 2147483647 w 460"/>
                <a:gd name="T25" fmla="*/ 2147483647 h 231"/>
                <a:gd name="T26" fmla="*/ 2147483647 w 460"/>
                <a:gd name="T27" fmla="*/ 2147483647 h 231"/>
                <a:gd name="T28" fmla="*/ 2147483647 w 460"/>
                <a:gd name="T29" fmla="*/ 2147483647 h 231"/>
                <a:gd name="T30" fmla="*/ 2147483647 w 460"/>
                <a:gd name="T31" fmla="*/ 2147483647 h 231"/>
                <a:gd name="T32" fmla="*/ 2147483647 w 460"/>
                <a:gd name="T33" fmla="*/ 2147483647 h 231"/>
                <a:gd name="T34" fmla="*/ 2147483647 w 460"/>
                <a:gd name="T35" fmla="*/ 2147483647 h 231"/>
                <a:gd name="T36" fmla="*/ 2147483647 w 460"/>
                <a:gd name="T37" fmla="*/ 2147483647 h 231"/>
                <a:gd name="T38" fmla="*/ 2147483647 w 460"/>
                <a:gd name="T39" fmla="*/ 2147483647 h 231"/>
                <a:gd name="T40" fmla="*/ 2147483647 w 460"/>
                <a:gd name="T41" fmla="*/ 2147483647 h 231"/>
                <a:gd name="T42" fmla="*/ 2147483647 w 460"/>
                <a:gd name="T43" fmla="*/ 2147483647 h 231"/>
                <a:gd name="T44" fmla="*/ 1000502031 w 460"/>
                <a:gd name="T45" fmla="*/ 2147483647 h 231"/>
                <a:gd name="T46" fmla="*/ 0 w 460"/>
                <a:gd name="T47" fmla="*/ 2147483647 h 231"/>
                <a:gd name="T48" fmla="*/ 0 w 460"/>
                <a:gd name="T49" fmla="*/ 2147483647 h 231"/>
                <a:gd name="T50" fmla="*/ 1000502031 w 460"/>
                <a:gd name="T51" fmla="*/ 2147483647 h 231"/>
                <a:gd name="T52" fmla="*/ 2147483647 w 460"/>
                <a:gd name="T53" fmla="*/ 0 h 231"/>
                <a:gd name="T54" fmla="*/ 2147483647 w 460"/>
                <a:gd name="T55" fmla="*/ 0 h 231"/>
                <a:gd name="T56" fmla="*/ 2147483647 w 460"/>
                <a:gd name="T57" fmla="*/ 0 h 231"/>
                <a:gd name="T58" fmla="*/ 2147483647 w 460"/>
                <a:gd name="T59" fmla="*/ 0 h 231"/>
                <a:gd name="T60" fmla="*/ 2147483647 w 460"/>
                <a:gd name="T61" fmla="*/ 1480924976 h 231"/>
                <a:gd name="T62" fmla="*/ 2147483647 w 460"/>
                <a:gd name="T63" fmla="*/ 2147483647 h 2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60" h="231">
                  <a:moveTo>
                    <a:pt x="178" y="131"/>
                  </a:moveTo>
                  <a:lnTo>
                    <a:pt x="302" y="131"/>
                  </a:lnTo>
                  <a:lnTo>
                    <a:pt x="271" y="59"/>
                  </a:lnTo>
                  <a:lnTo>
                    <a:pt x="178" y="131"/>
                  </a:lnTo>
                  <a:close/>
                  <a:moveTo>
                    <a:pt x="460" y="225"/>
                  </a:moveTo>
                  <a:lnTo>
                    <a:pt x="460" y="226"/>
                  </a:lnTo>
                  <a:lnTo>
                    <a:pt x="460" y="229"/>
                  </a:lnTo>
                  <a:lnTo>
                    <a:pt x="459" y="229"/>
                  </a:lnTo>
                  <a:lnTo>
                    <a:pt x="456" y="231"/>
                  </a:lnTo>
                  <a:lnTo>
                    <a:pt x="403" y="231"/>
                  </a:lnTo>
                  <a:lnTo>
                    <a:pt x="387" y="229"/>
                  </a:lnTo>
                  <a:lnTo>
                    <a:pt x="373" y="226"/>
                  </a:lnTo>
                  <a:lnTo>
                    <a:pt x="363" y="223"/>
                  </a:lnTo>
                  <a:lnTo>
                    <a:pt x="352" y="219"/>
                  </a:lnTo>
                  <a:lnTo>
                    <a:pt x="345" y="213"/>
                  </a:lnTo>
                  <a:lnTo>
                    <a:pt x="339" y="208"/>
                  </a:lnTo>
                  <a:lnTo>
                    <a:pt x="331" y="197"/>
                  </a:lnTo>
                  <a:lnTo>
                    <a:pt x="314" y="161"/>
                  </a:lnTo>
                  <a:lnTo>
                    <a:pt x="142" y="161"/>
                  </a:lnTo>
                  <a:lnTo>
                    <a:pt x="59" y="229"/>
                  </a:lnTo>
                  <a:lnTo>
                    <a:pt x="56" y="231"/>
                  </a:lnTo>
                  <a:lnTo>
                    <a:pt x="5" y="231"/>
                  </a:lnTo>
                  <a:lnTo>
                    <a:pt x="2" y="229"/>
                  </a:lnTo>
                  <a:lnTo>
                    <a:pt x="0" y="228"/>
                  </a:lnTo>
                  <a:lnTo>
                    <a:pt x="0" y="225"/>
                  </a:lnTo>
                  <a:lnTo>
                    <a:pt x="2" y="223"/>
                  </a:lnTo>
                  <a:lnTo>
                    <a:pt x="269" y="0"/>
                  </a:lnTo>
                  <a:lnTo>
                    <a:pt x="271" y="0"/>
                  </a:lnTo>
                  <a:lnTo>
                    <a:pt x="358" y="0"/>
                  </a:lnTo>
                  <a:lnTo>
                    <a:pt x="360" y="0"/>
                  </a:lnTo>
                  <a:lnTo>
                    <a:pt x="363" y="3"/>
                  </a:lnTo>
                  <a:lnTo>
                    <a:pt x="460" y="225"/>
                  </a:lnTo>
                  <a:close/>
                </a:path>
              </a:pathLst>
            </a:custGeom>
            <a:solidFill>
              <a:srgbClr val="4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dirty="0"/>
            </a:p>
          </p:txBody>
        </p:sp>
        <p:sp>
          <p:nvSpPr>
            <p:cNvPr id="26" name="Freeform 19"/>
            <p:cNvSpPr>
              <a:spLocks/>
            </p:cNvSpPr>
            <p:nvPr/>
          </p:nvSpPr>
          <p:spPr bwMode="auto">
            <a:xfrm>
              <a:off x="2225676" y="1184276"/>
              <a:ext cx="361950" cy="182563"/>
            </a:xfrm>
            <a:custGeom>
              <a:avLst/>
              <a:gdLst>
                <a:gd name="T0" fmla="*/ 2147483647 w 456"/>
                <a:gd name="T1" fmla="*/ 2147483647 h 231"/>
                <a:gd name="T2" fmla="*/ 2147483647 w 456"/>
                <a:gd name="T3" fmla="*/ 2147483647 h 231"/>
                <a:gd name="T4" fmla="*/ 2147483647 w 456"/>
                <a:gd name="T5" fmla="*/ 2147483647 h 231"/>
                <a:gd name="T6" fmla="*/ 2147483647 w 456"/>
                <a:gd name="T7" fmla="*/ 2147483647 h 231"/>
                <a:gd name="T8" fmla="*/ 2147483647 w 456"/>
                <a:gd name="T9" fmla="*/ 2147483647 h 231"/>
                <a:gd name="T10" fmla="*/ 2147483647 w 456"/>
                <a:gd name="T11" fmla="*/ 2147483647 h 231"/>
                <a:gd name="T12" fmla="*/ 2147483647 w 456"/>
                <a:gd name="T13" fmla="*/ 2147483647 h 231"/>
                <a:gd name="T14" fmla="*/ 2147483647 w 456"/>
                <a:gd name="T15" fmla="*/ 2147483647 h 231"/>
                <a:gd name="T16" fmla="*/ 1500123206 w 456"/>
                <a:gd name="T17" fmla="*/ 2147483647 h 231"/>
                <a:gd name="T18" fmla="*/ 1000502031 w 456"/>
                <a:gd name="T19" fmla="*/ 2147483647 h 231"/>
                <a:gd name="T20" fmla="*/ 0 w 456"/>
                <a:gd name="T21" fmla="*/ 2147483647 h 231"/>
                <a:gd name="T22" fmla="*/ 0 w 456"/>
                <a:gd name="T23" fmla="*/ 2147483647 h 231"/>
                <a:gd name="T24" fmla="*/ 0 w 456"/>
                <a:gd name="T25" fmla="*/ 2147483647 h 231"/>
                <a:gd name="T26" fmla="*/ 0 w 456"/>
                <a:gd name="T27" fmla="*/ 2147483647 h 231"/>
                <a:gd name="T28" fmla="*/ 1000502031 w 456"/>
                <a:gd name="T29" fmla="*/ 2147483647 h 231"/>
                <a:gd name="T30" fmla="*/ 2147483647 w 456"/>
                <a:gd name="T31" fmla="*/ 1480924976 h 231"/>
                <a:gd name="T32" fmla="*/ 2147483647 w 456"/>
                <a:gd name="T33" fmla="*/ 0 h 231"/>
                <a:gd name="T34" fmla="*/ 2147483647 w 456"/>
                <a:gd name="T35" fmla="*/ 0 h 231"/>
                <a:gd name="T36" fmla="*/ 2147483647 w 456"/>
                <a:gd name="T37" fmla="*/ 0 h 231"/>
                <a:gd name="T38" fmla="*/ 2147483647 w 456"/>
                <a:gd name="T39" fmla="*/ 0 h 231"/>
                <a:gd name="T40" fmla="*/ 2147483647 w 456"/>
                <a:gd name="T41" fmla="*/ 987491960 h 231"/>
                <a:gd name="T42" fmla="*/ 2147483647 w 456"/>
                <a:gd name="T43" fmla="*/ 1480924976 h 231"/>
                <a:gd name="T44" fmla="*/ 2147483647 w 456"/>
                <a:gd name="T45" fmla="*/ 2147483647 h 231"/>
                <a:gd name="T46" fmla="*/ 2147483647 w 456"/>
                <a:gd name="T47" fmla="*/ 2147483647 h 231"/>
                <a:gd name="T48" fmla="*/ 2147483647 w 456"/>
                <a:gd name="T49" fmla="*/ 2147483647 h 231"/>
                <a:gd name="T50" fmla="*/ 2147483647 w 456"/>
                <a:gd name="T51" fmla="*/ 2147483647 h 231"/>
                <a:gd name="T52" fmla="*/ 2147483647 w 456"/>
                <a:gd name="T53" fmla="*/ 2147483647 h 231"/>
                <a:gd name="T54" fmla="*/ 2147483647 w 456"/>
                <a:gd name="T55" fmla="*/ 2147483647 h 231"/>
                <a:gd name="T56" fmla="*/ 2147483647 w 456"/>
                <a:gd name="T57" fmla="*/ 2147483647 h 231"/>
                <a:gd name="T58" fmla="*/ 2147483647 w 456"/>
                <a:gd name="T59" fmla="*/ 2147483647 h 231"/>
                <a:gd name="T60" fmla="*/ 2147483647 w 456"/>
                <a:gd name="T61" fmla="*/ 2147483647 h 231"/>
                <a:gd name="T62" fmla="*/ 2147483647 w 456"/>
                <a:gd name="T63" fmla="*/ 2147483647 h 231"/>
                <a:gd name="T64" fmla="*/ 2147483647 w 456"/>
                <a:gd name="T65" fmla="*/ 2147483647 h 231"/>
                <a:gd name="T66" fmla="*/ 2147483647 w 456"/>
                <a:gd name="T67" fmla="*/ 2147483647 h 231"/>
                <a:gd name="T68" fmla="*/ 2147483647 w 456"/>
                <a:gd name="T69" fmla="*/ 1480924976 h 231"/>
                <a:gd name="T70" fmla="*/ 2147483647 w 456"/>
                <a:gd name="T71" fmla="*/ 0 h 231"/>
                <a:gd name="T72" fmla="*/ 2147483647 w 456"/>
                <a:gd name="T73" fmla="*/ 0 h 231"/>
                <a:gd name="T74" fmla="*/ 2147483647 w 456"/>
                <a:gd name="T75" fmla="*/ 0 h 231"/>
                <a:gd name="T76" fmla="*/ 2147483647 w 456"/>
                <a:gd name="T77" fmla="*/ 0 h 231"/>
                <a:gd name="T78" fmla="*/ 2147483647 w 456"/>
                <a:gd name="T79" fmla="*/ 987491960 h 231"/>
                <a:gd name="T80" fmla="*/ 2147483647 w 456"/>
                <a:gd name="T81" fmla="*/ 1480924976 h 231"/>
                <a:gd name="T82" fmla="*/ 2147483647 w 456"/>
                <a:gd name="T83" fmla="*/ 2147483647 h 231"/>
                <a:gd name="T84" fmla="*/ 2147483647 w 456"/>
                <a:gd name="T85" fmla="*/ 2147483647 h 231"/>
                <a:gd name="T86" fmla="*/ 2147483647 w 456"/>
                <a:gd name="T87" fmla="*/ 2147483647 h 231"/>
                <a:gd name="T88" fmla="*/ 2147483647 w 456"/>
                <a:gd name="T89" fmla="*/ 2147483647 h 231"/>
                <a:gd name="T90" fmla="*/ 2147483647 w 456"/>
                <a:gd name="T91" fmla="*/ 2147483647 h 2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56" h="231">
                  <a:moveTo>
                    <a:pt x="54" y="231"/>
                  </a:moveTo>
                  <a:lnTo>
                    <a:pt x="41" y="229"/>
                  </a:lnTo>
                  <a:lnTo>
                    <a:pt x="29" y="226"/>
                  </a:lnTo>
                  <a:lnTo>
                    <a:pt x="23" y="223"/>
                  </a:lnTo>
                  <a:lnTo>
                    <a:pt x="18" y="222"/>
                  </a:lnTo>
                  <a:lnTo>
                    <a:pt x="14" y="219"/>
                  </a:lnTo>
                  <a:lnTo>
                    <a:pt x="9" y="216"/>
                  </a:lnTo>
                  <a:lnTo>
                    <a:pt x="6" y="211"/>
                  </a:lnTo>
                  <a:lnTo>
                    <a:pt x="3" y="208"/>
                  </a:lnTo>
                  <a:lnTo>
                    <a:pt x="2" y="203"/>
                  </a:lnTo>
                  <a:lnTo>
                    <a:pt x="0" y="199"/>
                  </a:lnTo>
                  <a:lnTo>
                    <a:pt x="0" y="193"/>
                  </a:lnTo>
                  <a:lnTo>
                    <a:pt x="0" y="188"/>
                  </a:lnTo>
                  <a:lnTo>
                    <a:pt x="0" y="182"/>
                  </a:lnTo>
                  <a:lnTo>
                    <a:pt x="2" y="175"/>
                  </a:lnTo>
                  <a:lnTo>
                    <a:pt x="65" y="3"/>
                  </a:lnTo>
                  <a:lnTo>
                    <a:pt x="66" y="0"/>
                  </a:lnTo>
                  <a:lnTo>
                    <a:pt x="69" y="0"/>
                  </a:lnTo>
                  <a:lnTo>
                    <a:pt x="172" y="0"/>
                  </a:lnTo>
                  <a:lnTo>
                    <a:pt x="175" y="0"/>
                  </a:lnTo>
                  <a:lnTo>
                    <a:pt x="176" y="2"/>
                  </a:lnTo>
                  <a:lnTo>
                    <a:pt x="176" y="3"/>
                  </a:lnTo>
                  <a:lnTo>
                    <a:pt x="176" y="6"/>
                  </a:lnTo>
                  <a:lnTo>
                    <a:pt x="143" y="94"/>
                  </a:lnTo>
                  <a:lnTo>
                    <a:pt x="114" y="172"/>
                  </a:lnTo>
                  <a:lnTo>
                    <a:pt x="114" y="173"/>
                  </a:lnTo>
                  <a:lnTo>
                    <a:pt x="114" y="176"/>
                  </a:lnTo>
                  <a:lnTo>
                    <a:pt x="116" y="179"/>
                  </a:lnTo>
                  <a:lnTo>
                    <a:pt x="117" y="181"/>
                  </a:lnTo>
                  <a:lnTo>
                    <a:pt x="119" y="182"/>
                  </a:lnTo>
                  <a:lnTo>
                    <a:pt x="122" y="182"/>
                  </a:lnTo>
                  <a:lnTo>
                    <a:pt x="125" y="184"/>
                  </a:lnTo>
                  <a:lnTo>
                    <a:pt x="131" y="184"/>
                  </a:lnTo>
                  <a:lnTo>
                    <a:pt x="323" y="184"/>
                  </a:lnTo>
                  <a:lnTo>
                    <a:pt x="393" y="3"/>
                  </a:lnTo>
                  <a:lnTo>
                    <a:pt x="394" y="0"/>
                  </a:lnTo>
                  <a:lnTo>
                    <a:pt x="397" y="0"/>
                  </a:lnTo>
                  <a:lnTo>
                    <a:pt x="451" y="0"/>
                  </a:lnTo>
                  <a:lnTo>
                    <a:pt x="454" y="0"/>
                  </a:lnTo>
                  <a:lnTo>
                    <a:pt x="456" y="2"/>
                  </a:lnTo>
                  <a:lnTo>
                    <a:pt x="456" y="3"/>
                  </a:lnTo>
                  <a:lnTo>
                    <a:pt x="456" y="6"/>
                  </a:lnTo>
                  <a:lnTo>
                    <a:pt x="370" y="228"/>
                  </a:lnTo>
                  <a:lnTo>
                    <a:pt x="369" y="229"/>
                  </a:lnTo>
                  <a:lnTo>
                    <a:pt x="367" y="231"/>
                  </a:lnTo>
                  <a:lnTo>
                    <a:pt x="54" y="231"/>
                  </a:lnTo>
                  <a:close/>
                </a:path>
              </a:pathLst>
            </a:custGeom>
            <a:solidFill>
              <a:srgbClr val="4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dirty="0"/>
            </a:p>
          </p:txBody>
        </p:sp>
        <p:sp>
          <p:nvSpPr>
            <p:cNvPr id="27" name="Freeform 20"/>
            <p:cNvSpPr>
              <a:spLocks/>
            </p:cNvSpPr>
            <p:nvPr/>
          </p:nvSpPr>
          <p:spPr bwMode="auto">
            <a:xfrm>
              <a:off x="1570038" y="1184276"/>
              <a:ext cx="361950" cy="182563"/>
            </a:xfrm>
            <a:custGeom>
              <a:avLst/>
              <a:gdLst>
                <a:gd name="T0" fmla="*/ 2147483647 w 457"/>
                <a:gd name="T1" fmla="*/ 2147483647 h 231"/>
                <a:gd name="T2" fmla="*/ 2147483647 w 457"/>
                <a:gd name="T3" fmla="*/ 2147483647 h 231"/>
                <a:gd name="T4" fmla="*/ 2147483647 w 457"/>
                <a:gd name="T5" fmla="*/ 2147483647 h 231"/>
                <a:gd name="T6" fmla="*/ 2147483647 w 457"/>
                <a:gd name="T7" fmla="*/ 2147483647 h 231"/>
                <a:gd name="T8" fmla="*/ 2147483647 w 457"/>
                <a:gd name="T9" fmla="*/ 2147483647 h 231"/>
                <a:gd name="T10" fmla="*/ 2147483647 w 457"/>
                <a:gd name="T11" fmla="*/ 2147483647 h 231"/>
                <a:gd name="T12" fmla="*/ 2147483647 w 457"/>
                <a:gd name="T13" fmla="*/ 2147483647 h 231"/>
                <a:gd name="T14" fmla="*/ 2147483647 w 457"/>
                <a:gd name="T15" fmla="*/ 2147483647 h 231"/>
                <a:gd name="T16" fmla="*/ 2147483647 w 457"/>
                <a:gd name="T17" fmla="*/ 2147483647 h 231"/>
                <a:gd name="T18" fmla="*/ 1490428523 w 457"/>
                <a:gd name="T19" fmla="*/ 2147483647 h 231"/>
                <a:gd name="T20" fmla="*/ 993619279 w 457"/>
                <a:gd name="T21" fmla="*/ 2147483647 h 231"/>
                <a:gd name="T22" fmla="*/ 0 w 457"/>
                <a:gd name="T23" fmla="*/ 2147483647 h 231"/>
                <a:gd name="T24" fmla="*/ 0 w 457"/>
                <a:gd name="T25" fmla="*/ 2147483647 h 231"/>
                <a:gd name="T26" fmla="*/ 1490428523 w 457"/>
                <a:gd name="T27" fmla="*/ 2147483647 h 231"/>
                <a:gd name="T28" fmla="*/ 2147483647 w 457"/>
                <a:gd name="T29" fmla="*/ 2147483647 h 231"/>
                <a:gd name="T30" fmla="*/ 2147483647 w 457"/>
                <a:gd name="T31" fmla="*/ 1480924976 h 231"/>
                <a:gd name="T32" fmla="*/ 2147483647 w 457"/>
                <a:gd name="T33" fmla="*/ 0 h 231"/>
                <a:gd name="T34" fmla="*/ 2147483647 w 457"/>
                <a:gd name="T35" fmla="*/ 0 h 231"/>
                <a:gd name="T36" fmla="*/ 2147483647 w 457"/>
                <a:gd name="T37" fmla="*/ 0 h 231"/>
                <a:gd name="T38" fmla="*/ 2147483647 w 457"/>
                <a:gd name="T39" fmla="*/ 0 h 231"/>
                <a:gd name="T40" fmla="*/ 2147483647 w 457"/>
                <a:gd name="T41" fmla="*/ 987491960 h 231"/>
                <a:gd name="T42" fmla="*/ 2147483647 w 457"/>
                <a:gd name="T43" fmla="*/ 1480924976 h 231"/>
                <a:gd name="T44" fmla="*/ 2147483647 w 457"/>
                <a:gd name="T45" fmla="*/ 2147483647 h 231"/>
                <a:gd name="T46" fmla="*/ 2147483647 w 457"/>
                <a:gd name="T47" fmla="*/ 2147483647 h 231"/>
                <a:gd name="T48" fmla="*/ 2147483647 w 457"/>
                <a:gd name="T49" fmla="*/ 2147483647 h 231"/>
                <a:gd name="T50" fmla="*/ 2147483647 w 457"/>
                <a:gd name="T51" fmla="*/ 2147483647 h 231"/>
                <a:gd name="T52" fmla="*/ 2147483647 w 457"/>
                <a:gd name="T53" fmla="*/ 2147483647 h 231"/>
                <a:gd name="T54" fmla="*/ 2147483647 w 457"/>
                <a:gd name="T55" fmla="*/ 2147483647 h 231"/>
                <a:gd name="T56" fmla="*/ 2147483647 w 457"/>
                <a:gd name="T57" fmla="*/ 2147483647 h 231"/>
                <a:gd name="T58" fmla="*/ 2147483647 w 457"/>
                <a:gd name="T59" fmla="*/ 2147483647 h 231"/>
                <a:gd name="T60" fmla="*/ 2147483647 w 457"/>
                <a:gd name="T61" fmla="*/ 2147483647 h 231"/>
                <a:gd name="T62" fmla="*/ 2147483647 w 457"/>
                <a:gd name="T63" fmla="*/ 2147483647 h 231"/>
                <a:gd name="T64" fmla="*/ 2147483647 w 457"/>
                <a:gd name="T65" fmla="*/ 2147483647 h 231"/>
                <a:gd name="T66" fmla="*/ 2147483647 w 457"/>
                <a:gd name="T67" fmla="*/ 2147483647 h 231"/>
                <a:gd name="T68" fmla="*/ 2147483647 w 457"/>
                <a:gd name="T69" fmla="*/ 1480924976 h 231"/>
                <a:gd name="T70" fmla="*/ 2147483647 w 457"/>
                <a:gd name="T71" fmla="*/ 0 h 231"/>
                <a:gd name="T72" fmla="*/ 2147483647 w 457"/>
                <a:gd name="T73" fmla="*/ 0 h 231"/>
                <a:gd name="T74" fmla="*/ 2147483647 w 457"/>
                <a:gd name="T75" fmla="*/ 0 h 231"/>
                <a:gd name="T76" fmla="*/ 2147483647 w 457"/>
                <a:gd name="T77" fmla="*/ 0 h 231"/>
                <a:gd name="T78" fmla="*/ 2147483647 w 457"/>
                <a:gd name="T79" fmla="*/ 987491960 h 231"/>
                <a:gd name="T80" fmla="*/ 2147483647 w 457"/>
                <a:gd name="T81" fmla="*/ 1480924976 h 231"/>
                <a:gd name="T82" fmla="*/ 2147483647 w 457"/>
                <a:gd name="T83" fmla="*/ 2147483647 h 231"/>
                <a:gd name="T84" fmla="*/ 2147483647 w 457"/>
                <a:gd name="T85" fmla="*/ 2147483647 h 231"/>
                <a:gd name="T86" fmla="*/ 2147483647 w 457"/>
                <a:gd name="T87" fmla="*/ 2147483647 h 231"/>
                <a:gd name="T88" fmla="*/ 2147483647 w 457"/>
                <a:gd name="T89" fmla="*/ 2147483647 h 231"/>
                <a:gd name="T90" fmla="*/ 2147483647 w 457"/>
                <a:gd name="T91" fmla="*/ 2147483647 h 2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57" h="231">
                  <a:moveTo>
                    <a:pt x="56" y="231"/>
                  </a:moveTo>
                  <a:lnTo>
                    <a:pt x="41" y="229"/>
                  </a:lnTo>
                  <a:lnTo>
                    <a:pt x="29" y="226"/>
                  </a:lnTo>
                  <a:lnTo>
                    <a:pt x="24" y="223"/>
                  </a:lnTo>
                  <a:lnTo>
                    <a:pt x="18" y="222"/>
                  </a:lnTo>
                  <a:lnTo>
                    <a:pt x="14" y="219"/>
                  </a:lnTo>
                  <a:lnTo>
                    <a:pt x="11" y="216"/>
                  </a:lnTo>
                  <a:lnTo>
                    <a:pt x="8" y="211"/>
                  </a:lnTo>
                  <a:lnTo>
                    <a:pt x="5" y="208"/>
                  </a:lnTo>
                  <a:lnTo>
                    <a:pt x="3" y="203"/>
                  </a:lnTo>
                  <a:lnTo>
                    <a:pt x="2" y="199"/>
                  </a:lnTo>
                  <a:lnTo>
                    <a:pt x="0" y="193"/>
                  </a:lnTo>
                  <a:lnTo>
                    <a:pt x="0" y="188"/>
                  </a:lnTo>
                  <a:lnTo>
                    <a:pt x="3" y="175"/>
                  </a:lnTo>
                  <a:lnTo>
                    <a:pt x="6" y="167"/>
                  </a:lnTo>
                  <a:lnTo>
                    <a:pt x="66" y="3"/>
                  </a:lnTo>
                  <a:lnTo>
                    <a:pt x="68" y="0"/>
                  </a:lnTo>
                  <a:lnTo>
                    <a:pt x="71" y="0"/>
                  </a:lnTo>
                  <a:lnTo>
                    <a:pt x="173" y="0"/>
                  </a:lnTo>
                  <a:lnTo>
                    <a:pt x="175" y="0"/>
                  </a:lnTo>
                  <a:lnTo>
                    <a:pt x="176" y="2"/>
                  </a:lnTo>
                  <a:lnTo>
                    <a:pt x="178" y="3"/>
                  </a:lnTo>
                  <a:lnTo>
                    <a:pt x="178" y="6"/>
                  </a:lnTo>
                  <a:lnTo>
                    <a:pt x="143" y="94"/>
                  </a:lnTo>
                  <a:lnTo>
                    <a:pt x="116" y="172"/>
                  </a:lnTo>
                  <a:lnTo>
                    <a:pt x="114" y="173"/>
                  </a:lnTo>
                  <a:lnTo>
                    <a:pt x="116" y="176"/>
                  </a:lnTo>
                  <a:lnTo>
                    <a:pt x="116" y="179"/>
                  </a:lnTo>
                  <a:lnTo>
                    <a:pt x="117" y="181"/>
                  </a:lnTo>
                  <a:lnTo>
                    <a:pt x="120" y="182"/>
                  </a:lnTo>
                  <a:lnTo>
                    <a:pt x="122" y="182"/>
                  </a:lnTo>
                  <a:lnTo>
                    <a:pt x="125" y="184"/>
                  </a:lnTo>
                  <a:lnTo>
                    <a:pt x="131" y="184"/>
                  </a:lnTo>
                  <a:lnTo>
                    <a:pt x="323" y="184"/>
                  </a:lnTo>
                  <a:lnTo>
                    <a:pt x="394" y="3"/>
                  </a:lnTo>
                  <a:lnTo>
                    <a:pt x="396" y="0"/>
                  </a:lnTo>
                  <a:lnTo>
                    <a:pt x="397" y="0"/>
                  </a:lnTo>
                  <a:lnTo>
                    <a:pt x="451" y="0"/>
                  </a:lnTo>
                  <a:lnTo>
                    <a:pt x="454" y="0"/>
                  </a:lnTo>
                  <a:lnTo>
                    <a:pt x="456" y="2"/>
                  </a:lnTo>
                  <a:lnTo>
                    <a:pt x="457" y="3"/>
                  </a:lnTo>
                  <a:lnTo>
                    <a:pt x="456" y="6"/>
                  </a:lnTo>
                  <a:lnTo>
                    <a:pt x="372" y="228"/>
                  </a:lnTo>
                  <a:lnTo>
                    <a:pt x="370" y="229"/>
                  </a:lnTo>
                  <a:lnTo>
                    <a:pt x="367" y="231"/>
                  </a:lnTo>
                  <a:lnTo>
                    <a:pt x="56" y="231"/>
                  </a:lnTo>
                  <a:close/>
                </a:path>
              </a:pathLst>
            </a:custGeom>
            <a:solidFill>
              <a:srgbClr val="4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dirty="0"/>
            </a:p>
          </p:txBody>
        </p:sp>
        <p:sp>
          <p:nvSpPr>
            <p:cNvPr id="28" name="Freeform 21"/>
            <p:cNvSpPr>
              <a:spLocks/>
            </p:cNvSpPr>
            <p:nvPr/>
          </p:nvSpPr>
          <p:spPr bwMode="auto">
            <a:xfrm>
              <a:off x="1947863" y="1184276"/>
              <a:ext cx="309563" cy="182563"/>
            </a:xfrm>
            <a:custGeom>
              <a:avLst/>
              <a:gdLst>
                <a:gd name="T0" fmla="*/ 2147483647 w 389"/>
                <a:gd name="T1" fmla="*/ 0 h 231"/>
                <a:gd name="T2" fmla="*/ 2147483647 w 389"/>
                <a:gd name="T3" fmla="*/ 0 h 231"/>
                <a:gd name="T4" fmla="*/ 2147483647 w 389"/>
                <a:gd name="T5" fmla="*/ 0 h 231"/>
                <a:gd name="T6" fmla="*/ 2147483647 w 389"/>
                <a:gd name="T7" fmla="*/ 1480924976 h 231"/>
                <a:gd name="T8" fmla="*/ 2147483647 w 389"/>
                <a:gd name="T9" fmla="*/ 2147483647 h 231"/>
                <a:gd name="T10" fmla="*/ 2147483647 w 389"/>
                <a:gd name="T11" fmla="*/ 2147483647 h 231"/>
                <a:gd name="T12" fmla="*/ 2147483647 w 389"/>
                <a:gd name="T13" fmla="*/ 2147483647 h 231"/>
                <a:gd name="T14" fmla="*/ 2147483647 w 389"/>
                <a:gd name="T15" fmla="*/ 2147483647 h 231"/>
                <a:gd name="T16" fmla="*/ 2147483647 w 389"/>
                <a:gd name="T17" fmla="*/ 2147483647 h 231"/>
                <a:gd name="T18" fmla="*/ 2147483647 w 389"/>
                <a:gd name="T19" fmla="*/ 2147483647 h 231"/>
                <a:gd name="T20" fmla="*/ 2147483647 w 389"/>
                <a:gd name="T21" fmla="*/ 2147483647 h 231"/>
                <a:gd name="T22" fmla="*/ 2147483647 w 389"/>
                <a:gd name="T23" fmla="*/ 2147483647 h 231"/>
                <a:gd name="T24" fmla="*/ 2147483647 w 389"/>
                <a:gd name="T25" fmla="*/ 2147483647 h 231"/>
                <a:gd name="T26" fmla="*/ 2147483647 w 389"/>
                <a:gd name="T27" fmla="*/ 2147483647 h 231"/>
                <a:gd name="T28" fmla="*/ 2147483647 w 389"/>
                <a:gd name="T29" fmla="*/ 2147483647 h 231"/>
                <a:gd name="T30" fmla="*/ 2147483647 w 389"/>
                <a:gd name="T31" fmla="*/ 2147483647 h 231"/>
                <a:gd name="T32" fmla="*/ 2147483647 w 389"/>
                <a:gd name="T33" fmla="*/ 2147483647 h 231"/>
                <a:gd name="T34" fmla="*/ 2147483647 w 389"/>
                <a:gd name="T35" fmla="*/ 2147483647 h 231"/>
                <a:gd name="T36" fmla="*/ 2147483647 w 389"/>
                <a:gd name="T37" fmla="*/ 2147483647 h 231"/>
                <a:gd name="T38" fmla="*/ 2147483647 w 389"/>
                <a:gd name="T39" fmla="*/ 2147483647 h 231"/>
                <a:gd name="T40" fmla="*/ 2147483647 w 389"/>
                <a:gd name="T41" fmla="*/ 2147483647 h 231"/>
                <a:gd name="T42" fmla="*/ 2147483647 w 389"/>
                <a:gd name="T43" fmla="*/ 2147483647 h 231"/>
                <a:gd name="T44" fmla="*/ 2147483647 w 389"/>
                <a:gd name="T45" fmla="*/ 2147483647 h 231"/>
                <a:gd name="T46" fmla="*/ 2147483647 w 389"/>
                <a:gd name="T47" fmla="*/ 2147483647 h 231"/>
                <a:gd name="T48" fmla="*/ 2147483647 w 389"/>
                <a:gd name="T49" fmla="*/ 2147483647 h 231"/>
                <a:gd name="T50" fmla="*/ 2147483647 w 389"/>
                <a:gd name="T51" fmla="*/ 2147483647 h 231"/>
                <a:gd name="T52" fmla="*/ 2147483647 w 389"/>
                <a:gd name="T53" fmla="*/ 2147483647 h 231"/>
                <a:gd name="T54" fmla="*/ 2147483647 w 389"/>
                <a:gd name="T55" fmla="*/ 2147483647 h 231"/>
                <a:gd name="T56" fmla="*/ 2147483647 w 389"/>
                <a:gd name="T57" fmla="*/ 2147483647 h 231"/>
                <a:gd name="T58" fmla="*/ 2147483647 w 389"/>
                <a:gd name="T59" fmla="*/ 2147483647 h 231"/>
                <a:gd name="T60" fmla="*/ 2147483647 w 389"/>
                <a:gd name="T61" fmla="*/ 2147483647 h 231"/>
                <a:gd name="T62" fmla="*/ 2147483647 w 389"/>
                <a:gd name="T63" fmla="*/ 2147483647 h 231"/>
                <a:gd name="T64" fmla="*/ 2147483647 w 389"/>
                <a:gd name="T65" fmla="*/ 2147483647 h 231"/>
                <a:gd name="T66" fmla="*/ 2147483647 w 389"/>
                <a:gd name="T67" fmla="*/ 2147483647 h 231"/>
                <a:gd name="T68" fmla="*/ 2147483647 w 389"/>
                <a:gd name="T69" fmla="*/ 2147483647 h 231"/>
                <a:gd name="T70" fmla="*/ 2147483647 w 389"/>
                <a:gd name="T71" fmla="*/ 2147483647 h 231"/>
                <a:gd name="T72" fmla="*/ 2147483647 w 389"/>
                <a:gd name="T73" fmla="*/ 2147483647 h 231"/>
                <a:gd name="T74" fmla="*/ 2147483647 w 389"/>
                <a:gd name="T75" fmla="*/ 2147483647 h 231"/>
                <a:gd name="T76" fmla="*/ 2147483647 w 389"/>
                <a:gd name="T77" fmla="*/ 2147483647 h 231"/>
                <a:gd name="T78" fmla="*/ 2147483647 w 389"/>
                <a:gd name="T79" fmla="*/ 2147483647 h 231"/>
                <a:gd name="T80" fmla="*/ 2147483647 w 389"/>
                <a:gd name="T81" fmla="*/ 2147483647 h 231"/>
                <a:gd name="T82" fmla="*/ 2147483647 w 389"/>
                <a:gd name="T83" fmla="*/ 2147483647 h 231"/>
                <a:gd name="T84" fmla="*/ 2147483647 w 389"/>
                <a:gd name="T85" fmla="*/ 2147483647 h 231"/>
                <a:gd name="T86" fmla="*/ 2147483647 w 389"/>
                <a:gd name="T87" fmla="*/ 2147483647 h 231"/>
                <a:gd name="T88" fmla="*/ 2015744542 w 389"/>
                <a:gd name="T89" fmla="*/ 2147483647 h 231"/>
                <a:gd name="T90" fmla="*/ 504094299 w 389"/>
                <a:gd name="T91" fmla="*/ 2147483647 h 231"/>
                <a:gd name="T92" fmla="*/ 0 w 389"/>
                <a:gd name="T93" fmla="*/ 2147483647 h 231"/>
                <a:gd name="T94" fmla="*/ 0 w 389"/>
                <a:gd name="T95" fmla="*/ 2147483647 h 231"/>
                <a:gd name="T96" fmla="*/ 504094299 w 389"/>
                <a:gd name="T97" fmla="*/ 2147483647 h 231"/>
                <a:gd name="T98" fmla="*/ 2015744542 w 389"/>
                <a:gd name="T99" fmla="*/ 2147483647 h 231"/>
                <a:gd name="T100" fmla="*/ 2147483647 w 389"/>
                <a:gd name="T101" fmla="*/ 2147483647 h 231"/>
                <a:gd name="T102" fmla="*/ 2147483647 w 389"/>
                <a:gd name="T103" fmla="*/ 2147483647 h 231"/>
                <a:gd name="T104" fmla="*/ 2147483647 w 389"/>
                <a:gd name="T105" fmla="*/ 2147483647 h 231"/>
                <a:gd name="T106" fmla="*/ 2147483647 w 389"/>
                <a:gd name="T107" fmla="*/ 2147483647 h 231"/>
                <a:gd name="T108" fmla="*/ 2147483647 w 389"/>
                <a:gd name="T109" fmla="*/ 2147483647 h 231"/>
                <a:gd name="T110" fmla="*/ 2147483647 w 389"/>
                <a:gd name="T111" fmla="*/ 2147483647 h 231"/>
                <a:gd name="T112" fmla="*/ 2147483647 w 389"/>
                <a:gd name="T113" fmla="*/ 1480924976 h 231"/>
                <a:gd name="T114" fmla="*/ 2147483647 w 389"/>
                <a:gd name="T115" fmla="*/ 987491960 h 231"/>
                <a:gd name="T116" fmla="*/ 2147483647 w 389"/>
                <a:gd name="T117" fmla="*/ 0 h 231"/>
                <a:gd name="T118" fmla="*/ 2147483647 w 389"/>
                <a:gd name="T119" fmla="*/ 0 h 231"/>
                <a:gd name="T120" fmla="*/ 2147483647 w 389"/>
                <a:gd name="T121" fmla="*/ 0 h 2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89" h="231">
                  <a:moveTo>
                    <a:pt x="344" y="0"/>
                  </a:moveTo>
                  <a:lnTo>
                    <a:pt x="385" y="0"/>
                  </a:lnTo>
                  <a:lnTo>
                    <a:pt x="388" y="0"/>
                  </a:lnTo>
                  <a:lnTo>
                    <a:pt x="389" y="3"/>
                  </a:lnTo>
                  <a:lnTo>
                    <a:pt x="389" y="6"/>
                  </a:lnTo>
                  <a:lnTo>
                    <a:pt x="389" y="9"/>
                  </a:lnTo>
                  <a:lnTo>
                    <a:pt x="386" y="15"/>
                  </a:lnTo>
                  <a:lnTo>
                    <a:pt x="385" y="18"/>
                  </a:lnTo>
                  <a:lnTo>
                    <a:pt x="380" y="26"/>
                  </a:lnTo>
                  <a:lnTo>
                    <a:pt x="376" y="32"/>
                  </a:lnTo>
                  <a:lnTo>
                    <a:pt x="373" y="35"/>
                  </a:lnTo>
                  <a:lnTo>
                    <a:pt x="370" y="37"/>
                  </a:lnTo>
                  <a:lnTo>
                    <a:pt x="367" y="38"/>
                  </a:lnTo>
                  <a:lnTo>
                    <a:pt x="364" y="41"/>
                  </a:lnTo>
                  <a:lnTo>
                    <a:pt x="358" y="43"/>
                  </a:lnTo>
                  <a:lnTo>
                    <a:pt x="353" y="44"/>
                  </a:lnTo>
                  <a:lnTo>
                    <a:pt x="347" y="46"/>
                  </a:lnTo>
                  <a:lnTo>
                    <a:pt x="343" y="46"/>
                  </a:lnTo>
                  <a:lnTo>
                    <a:pt x="304" y="46"/>
                  </a:lnTo>
                  <a:lnTo>
                    <a:pt x="237" y="46"/>
                  </a:lnTo>
                  <a:lnTo>
                    <a:pt x="224" y="46"/>
                  </a:lnTo>
                  <a:lnTo>
                    <a:pt x="156" y="228"/>
                  </a:lnTo>
                  <a:lnTo>
                    <a:pt x="155" y="229"/>
                  </a:lnTo>
                  <a:lnTo>
                    <a:pt x="153" y="231"/>
                  </a:lnTo>
                  <a:lnTo>
                    <a:pt x="125" y="231"/>
                  </a:lnTo>
                  <a:lnTo>
                    <a:pt x="114" y="229"/>
                  </a:lnTo>
                  <a:lnTo>
                    <a:pt x="104" y="229"/>
                  </a:lnTo>
                  <a:lnTo>
                    <a:pt x="96" y="228"/>
                  </a:lnTo>
                  <a:lnTo>
                    <a:pt x="89" y="225"/>
                  </a:lnTo>
                  <a:lnTo>
                    <a:pt x="83" y="222"/>
                  </a:lnTo>
                  <a:lnTo>
                    <a:pt x="76" y="219"/>
                  </a:lnTo>
                  <a:lnTo>
                    <a:pt x="73" y="216"/>
                  </a:lnTo>
                  <a:lnTo>
                    <a:pt x="69" y="213"/>
                  </a:lnTo>
                  <a:lnTo>
                    <a:pt x="67" y="208"/>
                  </a:lnTo>
                  <a:lnTo>
                    <a:pt x="64" y="203"/>
                  </a:lnTo>
                  <a:lnTo>
                    <a:pt x="63" y="199"/>
                  </a:lnTo>
                  <a:lnTo>
                    <a:pt x="63" y="196"/>
                  </a:lnTo>
                  <a:lnTo>
                    <a:pt x="63" y="187"/>
                  </a:lnTo>
                  <a:lnTo>
                    <a:pt x="64" y="179"/>
                  </a:lnTo>
                  <a:lnTo>
                    <a:pt x="72" y="156"/>
                  </a:lnTo>
                  <a:lnTo>
                    <a:pt x="87" y="115"/>
                  </a:lnTo>
                  <a:lnTo>
                    <a:pt x="110" y="58"/>
                  </a:lnTo>
                  <a:lnTo>
                    <a:pt x="113" y="46"/>
                  </a:lnTo>
                  <a:lnTo>
                    <a:pt x="86" y="46"/>
                  </a:lnTo>
                  <a:lnTo>
                    <a:pt x="4" y="46"/>
                  </a:lnTo>
                  <a:lnTo>
                    <a:pt x="1" y="46"/>
                  </a:lnTo>
                  <a:lnTo>
                    <a:pt x="0" y="43"/>
                  </a:lnTo>
                  <a:lnTo>
                    <a:pt x="0" y="40"/>
                  </a:lnTo>
                  <a:lnTo>
                    <a:pt x="1" y="37"/>
                  </a:lnTo>
                  <a:lnTo>
                    <a:pt x="4" y="30"/>
                  </a:lnTo>
                  <a:lnTo>
                    <a:pt x="6" y="27"/>
                  </a:lnTo>
                  <a:lnTo>
                    <a:pt x="9" y="20"/>
                  </a:lnTo>
                  <a:lnTo>
                    <a:pt x="15" y="14"/>
                  </a:lnTo>
                  <a:lnTo>
                    <a:pt x="16" y="11"/>
                  </a:lnTo>
                  <a:lnTo>
                    <a:pt x="19" y="9"/>
                  </a:lnTo>
                  <a:lnTo>
                    <a:pt x="25" y="6"/>
                  </a:lnTo>
                  <a:lnTo>
                    <a:pt x="31" y="3"/>
                  </a:lnTo>
                  <a:lnTo>
                    <a:pt x="37" y="2"/>
                  </a:lnTo>
                  <a:lnTo>
                    <a:pt x="42" y="0"/>
                  </a:lnTo>
                  <a:lnTo>
                    <a:pt x="46" y="0"/>
                  </a:lnTo>
                  <a:lnTo>
                    <a:pt x="344" y="0"/>
                  </a:lnTo>
                  <a:close/>
                </a:path>
              </a:pathLst>
            </a:custGeom>
            <a:solidFill>
              <a:srgbClr val="4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dirty="0"/>
            </a:p>
          </p:txBody>
        </p:sp>
        <p:sp>
          <p:nvSpPr>
            <p:cNvPr id="29" name="Freeform 22"/>
            <p:cNvSpPr>
              <a:spLocks/>
            </p:cNvSpPr>
            <p:nvPr/>
          </p:nvSpPr>
          <p:spPr bwMode="auto">
            <a:xfrm>
              <a:off x="2454276" y="698501"/>
              <a:ext cx="274638" cy="449263"/>
            </a:xfrm>
            <a:custGeom>
              <a:avLst/>
              <a:gdLst>
                <a:gd name="T0" fmla="*/ 2147483647 w 348"/>
                <a:gd name="T1" fmla="*/ 2147483647 h 566"/>
                <a:gd name="T2" fmla="*/ 2147483647 w 348"/>
                <a:gd name="T3" fmla="*/ 2147483647 h 566"/>
                <a:gd name="T4" fmla="*/ 2147483647 w 348"/>
                <a:gd name="T5" fmla="*/ 1000503938 h 566"/>
                <a:gd name="T6" fmla="*/ 2147483647 w 348"/>
                <a:gd name="T7" fmla="*/ 0 h 566"/>
                <a:gd name="T8" fmla="*/ 2147483647 w 348"/>
                <a:gd name="T9" fmla="*/ 0 h 566"/>
                <a:gd name="T10" fmla="*/ 2147483647 w 348"/>
                <a:gd name="T11" fmla="*/ 1000503938 h 566"/>
                <a:gd name="T12" fmla="*/ 2147483647 w 348"/>
                <a:gd name="T13" fmla="*/ 2147483647 h 566"/>
                <a:gd name="T14" fmla="*/ 2147483647 w 348"/>
                <a:gd name="T15" fmla="*/ 2147483647 h 566"/>
                <a:gd name="T16" fmla="*/ 2147483647 w 348"/>
                <a:gd name="T17" fmla="*/ 2147483647 h 566"/>
                <a:gd name="T18" fmla="*/ 2147483647 w 348"/>
                <a:gd name="T19" fmla="*/ 2147483647 h 566"/>
                <a:gd name="T20" fmla="*/ 2147483647 w 348"/>
                <a:gd name="T21" fmla="*/ 2147483647 h 566"/>
                <a:gd name="T22" fmla="*/ 2147483647 w 348"/>
                <a:gd name="T23" fmla="*/ 2147483647 h 566"/>
                <a:gd name="T24" fmla="*/ 2147483647 w 348"/>
                <a:gd name="T25" fmla="*/ 2147483647 h 566"/>
                <a:gd name="T26" fmla="*/ 2147483647 w 348"/>
                <a:gd name="T27" fmla="*/ 2147483647 h 566"/>
                <a:gd name="T28" fmla="*/ 2147483647 w 348"/>
                <a:gd name="T29" fmla="*/ 2147483647 h 566"/>
                <a:gd name="T30" fmla="*/ 2147483647 w 348"/>
                <a:gd name="T31" fmla="*/ 2147483647 h 566"/>
                <a:gd name="T32" fmla="*/ 2147483647 w 348"/>
                <a:gd name="T33" fmla="*/ 2147483647 h 566"/>
                <a:gd name="T34" fmla="*/ 2147483647 w 348"/>
                <a:gd name="T35" fmla="*/ 2147483647 h 566"/>
                <a:gd name="T36" fmla="*/ 2147483647 w 348"/>
                <a:gd name="T37" fmla="*/ 2147483647 h 566"/>
                <a:gd name="T38" fmla="*/ 2147483647 w 348"/>
                <a:gd name="T39" fmla="*/ 2147483647 h 566"/>
                <a:gd name="T40" fmla="*/ 2147483647 w 348"/>
                <a:gd name="T41" fmla="*/ 2147483647 h 566"/>
                <a:gd name="T42" fmla="*/ 2147483647 w 348"/>
                <a:gd name="T43" fmla="*/ 2147483647 h 566"/>
                <a:gd name="T44" fmla="*/ 2147483647 w 348"/>
                <a:gd name="T45" fmla="*/ 2147483647 h 566"/>
                <a:gd name="T46" fmla="*/ 2147483647 w 348"/>
                <a:gd name="T47" fmla="*/ 2147483647 h 566"/>
                <a:gd name="T48" fmla="*/ 2147483647 w 348"/>
                <a:gd name="T49" fmla="*/ 2147483647 h 566"/>
                <a:gd name="T50" fmla="*/ 2147483647 w 348"/>
                <a:gd name="T51" fmla="*/ 2147483647 h 566"/>
                <a:gd name="T52" fmla="*/ 2147483647 w 348"/>
                <a:gd name="T53" fmla="*/ 2147483647 h 566"/>
                <a:gd name="T54" fmla="*/ 2147483647 w 348"/>
                <a:gd name="T55" fmla="*/ 2147483647 h 566"/>
                <a:gd name="T56" fmla="*/ 2147483647 w 348"/>
                <a:gd name="T57" fmla="*/ 2147483647 h 566"/>
                <a:gd name="T58" fmla="*/ 2147483647 w 348"/>
                <a:gd name="T59" fmla="*/ 2147483647 h 566"/>
                <a:gd name="T60" fmla="*/ 2147483647 w 348"/>
                <a:gd name="T61" fmla="*/ 2147483647 h 566"/>
                <a:gd name="T62" fmla="*/ 2147483647 w 348"/>
                <a:gd name="T63" fmla="*/ 2147483647 h 566"/>
                <a:gd name="T64" fmla="*/ 2147483647 w 348"/>
                <a:gd name="T65" fmla="*/ 2147483647 h 566"/>
                <a:gd name="T66" fmla="*/ 2147483647 w 348"/>
                <a:gd name="T67" fmla="*/ 2147483647 h 566"/>
                <a:gd name="T68" fmla="*/ 2147483647 w 348"/>
                <a:gd name="T69" fmla="*/ 2147483647 h 566"/>
                <a:gd name="T70" fmla="*/ 2147483647 w 348"/>
                <a:gd name="T71" fmla="*/ 2147483647 h 566"/>
                <a:gd name="T72" fmla="*/ 2147483647 w 348"/>
                <a:gd name="T73" fmla="*/ 2147483647 h 566"/>
                <a:gd name="T74" fmla="*/ 2147483647 w 348"/>
                <a:gd name="T75" fmla="*/ 2147483647 h 566"/>
                <a:gd name="T76" fmla="*/ 2147483647 w 348"/>
                <a:gd name="T77" fmla="*/ 2147483647 h 566"/>
                <a:gd name="T78" fmla="*/ 2147483647 w 348"/>
                <a:gd name="T79" fmla="*/ 2147483647 h 566"/>
                <a:gd name="T80" fmla="*/ 2147483647 w 348"/>
                <a:gd name="T81" fmla="*/ 2147483647 h 566"/>
                <a:gd name="T82" fmla="*/ 2147483647 w 348"/>
                <a:gd name="T83" fmla="*/ 2147483647 h 566"/>
                <a:gd name="T84" fmla="*/ 2147483647 w 348"/>
                <a:gd name="T85" fmla="*/ 2147483647 h 566"/>
                <a:gd name="T86" fmla="*/ 2147483647 w 348"/>
                <a:gd name="T87" fmla="*/ 2147483647 h 566"/>
                <a:gd name="T88" fmla="*/ 2147483647 w 348"/>
                <a:gd name="T89" fmla="*/ 2147483647 h 566"/>
                <a:gd name="T90" fmla="*/ 2147483647 w 348"/>
                <a:gd name="T91" fmla="*/ 2147483647 h 566"/>
                <a:gd name="T92" fmla="*/ 2147483647 w 348"/>
                <a:gd name="T93" fmla="*/ 2147483647 h 566"/>
                <a:gd name="T94" fmla="*/ 2147483647 w 348"/>
                <a:gd name="T95" fmla="*/ 2147483647 h 566"/>
                <a:gd name="T96" fmla="*/ 2147483647 w 348"/>
                <a:gd name="T97" fmla="*/ 2147483647 h 566"/>
                <a:gd name="T98" fmla="*/ 2147483647 w 348"/>
                <a:gd name="T99" fmla="*/ 2147483647 h 566"/>
                <a:gd name="T100" fmla="*/ 2147483647 w 348"/>
                <a:gd name="T101" fmla="*/ 2147483647 h 566"/>
                <a:gd name="T102" fmla="*/ 2147483647 w 348"/>
                <a:gd name="T103" fmla="*/ 2147483647 h 566"/>
                <a:gd name="T104" fmla="*/ 2147483647 w 348"/>
                <a:gd name="T105" fmla="*/ 2147483647 h 566"/>
                <a:gd name="T106" fmla="*/ 1474838417 w 348"/>
                <a:gd name="T107" fmla="*/ 2147483647 h 566"/>
                <a:gd name="T108" fmla="*/ 982810234 w 348"/>
                <a:gd name="T109" fmla="*/ 2147483647 h 566"/>
                <a:gd name="T110" fmla="*/ 0 w 348"/>
                <a:gd name="T111" fmla="*/ 2147483647 h 566"/>
                <a:gd name="T112" fmla="*/ 0 w 348"/>
                <a:gd name="T113" fmla="*/ 2147483647 h 566"/>
                <a:gd name="T114" fmla="*/ 0 w 348"/>
                <a:gd name="T115" fmla="*/ 2147483647 h 566"/>
                <a:gd name="T116" fmla="*/ 0 w 348"/>
                <a:gd name="T117" fmla="*/ 2147483647 h 566"/>
                <a:gd name="T118" fmla="*/ 982810234 w 348"/>
                <a:gd name="T119" fmla="*/ 2147483647 h 566"/>
                <a:gd name="T120" fmla="*/ 2147483647 w 348"/>
                <a:gd name="T121" fmla="*/ 2147483647 h 566"/>
                <a:gd name="T122" fmla="*/ 2147483647 w 348"/>
                <a:gd name="T123" fmla="*/ 2147483647 h 5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48" h="566">
                  <a:moveTo>
                    <a:pt x="11" y="357"/>
                  </a:moveTo>
                  <a:lnTo>
                    <a:pt x="56" y="238"/>
                  </a:lnTo>
                  <a:lnTo>
                    <a:pt x="148" y="2"/>
                  </a:lnTo>
                  <a:lnTo>
                    <a:pt x="167" y="0"/>
                  </a:lnTo>
                  <a:lnTo>
                    <a:pt x="185" y="0"/>
                  </a:lnTo>
                  <a:lnTo>
                    <a:pt x="203" y="2"/>
                  </a:lnTo>
                  <a:lnTo>
                    <a:pt x="221" y="5"/>
                  </a:lnTo>
                  <a:lnTo>
                    <a:pt x="238" y="9"/>
                  </a:lnTo>
                  <a:lnTo>
                    <a:pt x="255" y="14"/>
                  </a:lnTo>
                  <a:lnTo>
                    <a:pt x="262" y="18"/>
                  </a:lnTo>
                  <a:lnTo>
                    <a:pt x="270" y="21"/>
                  </a:lnTo>
                  <a:lnTo>
                    <a:pt x="285" y="30"/>
                  </a:lnTo>
                  <a:lnTo>
                    <a:pt x="291" y="37"/>
                  </a:lnTo>
                  <a:lnTo>
                    <a:pt x="297" y="41"/>
                  </a:lnTo>
                  <a:lnTo>
                    <a:pt x="309" y="53"/>
                  </a:lnTo>
                  <a:lnTo>
                    <a:pt x="321" y="65"/>
                  </a:lnTo>
                  <a:lnTo>
                    <a:pt x="325" y="73"/>
                  </a:lnTo>
                  <a:lnTo>
                    <a:pt x="330" y="81"/>
                  </a:lnTo>
                  <a:lnTo>
                    <a:pt x="337" y="97"/>
                  </a:lnTo>
                  <a:lnTo>
                    <a:pt x="340" y="105"/>
                  </a:lnTo>
                  <a:lnTo>
                    <a:pt x="342" y="114"/>
                  </a:lnTo>
                  <a:lnTo>
                    <a:pt x="345" y="123"/>
                  </a:lnTo>
                  <a:lnTo>
                    <a:pt x="346" y="132"/>
                  </a:lnTo>
                  <a:lnTo>
                    <a:pt x="348" y="143"/>
                  </a:lnTo>
                  <a:lnTo>
                    <a:pt x="348" y="152"/>
                  </a:lnTo>
                  <a:lnTo>
                    <a:pt x="348" y="166"/>
                  </a:lnTo>
                  <a:lnTo>
                    <a:pt x="348" y="179"/>
                  </a:lnTo>
                  <a:lnTo>
                    <a:pt x="345" y="193"/>
                  </a:lnTo>
                  <a:lnTo>
                    <a:pt x="343" y="206"/>
                  </a:lnTo>
                  <a:lnTo>
                    <a:pt x="342" y="213"/>
                  </a:lnTo>
                  <a:lnTo>
                    <a:pt x="340" y="219"/>
                  </a:lnTo>
                  <a:lnTo>
                    <a:pt x="336" y="232"/>
                  </a:lnTo>
                  <a:lnTo>
                    <a:pt x="331" y="246"/>
                  </a:lnTo>
                  <a:lnTo>
                    <a:pt x="327" y="258"/>
                  </a:lnTo>
                  <a:lnTo>
                    <a:pt x="205" y="566"/>
                  </a:lnTo>
                  <a:lnTo>
                    <a:pt x="188" y="566"/>
                  </a:lnTo>
                  <a:lnTo>
                    <a:pt x="172" y="565"/>
                  </a:lnTo>
                  <a:lnTo>
                    <a:pt x="137" y="560"/>
                  </a:lnTo>
                  <a:lnTo>
                    <a:pt x="121" y="557"/>
                  </a:lnTo>
                  <a:lnTo>
                    <a:pt x="104" y="552"/>
                  </a:lnTo>
                  <a:lnTo>
                    <a:pt x="89" y="546"/>
                  </a:lnTo>
                  <a:lnTo>
                    <a:pt x="76" y="540"/>
                  </a:lnTo>
                  <a:lnTo>
                    <a:pt x="67" y="536"/>
                  </a:lnTo>
                  <a:lnTo>
                    <a:pt x="59" y="530"/>
                  </a:lnTo>
                  <a:lnTo>
                    <a:pt x="52" y="524"/>
                  </a:lnTo>
                  <a:lnTo>
                    <a:pt x="44" y="518"/>
                  </a:lnTo>
                  <a:lnTo>
                    <a:pt x="36" y="510"/>
                  </a:lnTo>
                  <a:lnTo>
                    <a:pt x="30" y="502"/>
                  </a:lnTo>
                  <a:lnTo>
                    <a:pt x="20" y="486"/>
                  </a:lnTo>
                  <a:lnTo>
                    <a:pt x="15" y="477"/>
                  </a:lnTo>
                  <a:lnTo>
                    <a:pt x="11" y="469"/>
                  </a:lnTo>
                  <a:lnTo>
                    <a:pt x="8" y="460"/>
                  </a:lnTo>
                  <a:lnTo>
                    <a:pt x="5" y="451"/>
                  </a:lnTo>
                  <a:lnTo>
                    <a:pt x="3" y="440"/>
                  </a:lnTo>
                  <a:lnTo>
                    <a:pt x="2" y="431"/>
                  </a:lnTo>
                  <a:lnTo>
                    <a:pt x="0" y="422"/>
                  </a:lnTo>
                  <a:lnTo>
                    <a:pt x="0" y="413"/>
                  </a:lnTo>
                  <a:lnTo>
                    <a:pt x="0" y="405"/>
                  </a:lnTo>
                  <a:lnTo>
                    <a:pt x="0" y="398"/>
                  </a:lnTo>
                  <a:lnTo>
                    <a:pt x="2" y="384"/>
                  </a:lnTo>
                  <a:lnTo>
                    <a:pt x="6" y="370"/>
                  </a:lnTo>
                  <a:lnTo>
                    <a:pt x="11" y="357"/>
                  </a:lnTo>
                  <a:close/>
                </a:path>
              </a:pathLst>
            </a:custGeom>
            <a:solidFill>
              <a:srgbClr val="8FB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dirty="0"/>
            </a:p>
          </p:txBody>
        </p:sp>
        <p:sp>
          <p:nvSpPr>
            <p:cNvPr id="30" name="Freeform 23"/>
            <p:cNvSpPr>
              <a:spLocks/>
            </p:cNvSpPr>
            <p:nvPr/>
          </p:nvSpPr>
          <p:spPr bwMode="auto">
            <a:xfrm>
              <a:off x="2706688" y="766763"/>
              <a:ext cx="250825" cy="381000"/>
            </a:xfrm>
            <a:custGeom>
              <a:avLst/>
              <a:gdLst>
                <a:gd name="T0" fmla="*/ 2147483647 w 316"/>
                <a:gd name="T1" fmla="*/ 2147483647 h 479"/>
                <a:gd name="T2" fmla="*/ 2147483647 w 316"/>
                <a:gd name="T3" fmla="*/ 502974883 h 479"/>
                <a:gd name="T4" fmla="*/ 2147483647 w 316"/>
                <a:gd name="T5" fmla="*/ 0 h 479"/>
                <a:gd name="T6" fmla="*/ 2147483647 w 316"/>
                <a:gd name="T7" fmla="*/ 0 h 479"/>
                <a:gd name="T8" fmla="*/ 2147483647 w 316"/>
                <a:gd name="T9" fmla="*/ 502974883 h 479"/>
                <a:gd name="T10" fmla="*/ 2147483647 w 316"/>
                <a:gd name="T11" fmla="*/ 2013163434 h 479"/>
                <a:gd name="T12" fmla="*/ 2147483647 w 316"/>
                <a:gd name="T13" fmla="*/ 2147483647 h 479"/>
                <a:gd name="T14" fmla="*/ 2147483647 w 316"/>
                <a:gd name="T15" fmla="*/ 2147483647 h 479"/>
                <a:gd name="T16" fmla="*/ 2147483647 w 316"/>
                <a:gd name="T17" fmla="*/ 2147483647 h 479"/>
                <a:gd name="T18" fmla="*/ 2147483647 w 316"/>
                <a:gd name="T19" fmla="*/ 2147483647 h 479"/>
                <a:gd name="T20" fmla="*/ 2147483647 w 316"/>
                <a:gd name="T21" fmla="*/ 2147483647 h 479"/>
                <a:gd name="T22" fmla="*/ 2147483647 w 316"/>
                <a:gd name="T23" fmla="*/ 2147483647 h 479"/>
                <a:gd name="T24" fmla="*/ 2147483647 w 316"/>
                <a:gd name="T25" fmla="*/ 2147483647 h 479"/>
                <a:gd name="T26" fmla="*/ 2147483647 w 316"/>
                <a:gd name="T27" fmla="*/ 2147483647 h 479"/>
                <a:gd name="T28" fmla="*/ 2147483647 w 316"/>
                <a:gd name="T29" fmla="*/ 2147483647 h 479"/>
                <a:gd name="T30" fmla="*/ 2147483647 w 316"/>
                <a:gd name="T31" fmla="*/ 2147483647 h 479"/>
                <a:gd name="T32" fmla="*/ 2147483647 w 316"/>
                <a:gd name="T33" fmla="*/ 2147483647 h 479"/>
                <a:gd name="T34" fmla="*/ 2147483647 w 316"/>
                <a:gd name="T35" fmla="*/ 2147483647 h 479"/>
                <a:gd name="T36" fmla="*/ 2147483647 w 316"/>
                <a:gd name="T37" fmla="*/ 2147483647 h 479"/>
                <a:gd name="T38" fmla="*/ 2147483647 w 316"/>
                <a:gd name="T39" fmla="*/ 2147483647 h 479"/>
                <a:gd name="T40" fmla="*/ 2147483647 w 316"/>
                <a:gd name="T41" fmla="*/ 2147483647 h 479"/>
                <a:gd name="T42" fmla="*/ 2147483647 w 316"/>
                <a:gd name="T43" fmla="*/ 2147483647 h 479"/>
                <a:gd name="T44" fmla="*/ 2147483647 w 316"/>
                <a:gd name="T45" fmla="*/ 2147483647 h 479"/>
                <a:gd name="T46" fmla="*/ 2147483647 w 316"/>
                <a:gd name="T47" fmla="*/ 2147483647 h 479"/>
                <a:gd name="T48" fmla="*/ 2147483647 w 316"/>
                <a:gd name="T49" fmla="*/ 2147483647 h 479"/>
                <a:gd name="T50" fmla="*/ 2147483647 w 316"/>
                <a:gd name="T51" fmla="*/ 2147483647 h 479"/>
                <a:gd name="T52" fmla="*/ 2147483647 w 316"/>
                <a:gd name="T53" fmla="*/ 2147483647 h 479"/>
                <a:gd name="T54" fmla="*/ 2147483647 w 316"/>
                <a:gd name="T55" fmla="*/ 2147483647 h 479"/>
                <a:gd name="T56" fmla="*/ 2147483647 w 316"/>
                <a:gd name="T57" fmla="*/ 2147483647 h 479"/>
                <a:gd name="T58" fmla="*/ 2147483647 w 316"/>
                <a:gd name="T59" fmla="*/ 2147483647 h 479"/>
                <a:gd name="T60" fmla="*/ 2147483647 w 316"/>
                <a:gd name="T61" fmla="*/ 2147483647 h 479"/>
                <a:gd name="T62" fmla="*/ 2147483647 w 316"/>
                <a:gd name="T63" fmla="*/ 2147483647 h 479"/>
                <a:gd name="T64" fmla="*/ 2147483647 w 316"/>
                <a:gd name="T65" fmla="*/ 2147483647 h 479"/>
                <a:gd name="T66" fmla="*/ 2147483647 w 316"/>
                <a:gd name="T67" fmla="*/ 2147483647 h 479"/>
                <a:gd name="T68" fmla="*/ 2147483647 w 316"/>
                <a:gd name="T69" fmla="*/ 2147483647 h 479"/>
                <a:gd name="T70" fmla="*/ 2147483647 w 316"/>
                <a:gd name="T71" fmla="*/ 2147483647 h 479"/>
                <a:gd name="T72" fmla="*/ 2147483647 w 316"/>
                <a:gd name="T73" fmla="*/ 2147483647 h 479"/>
                <a:gd name="T74" fmla="*/ 2147483647 w 316"/>
                <a:gd name="T75" fmla="*/ 2147483647 h 479"/>
                <a:gd name="T76" fmla="*/ 2147483647 w 316"/>
                <a:gd name="T77" fmla="*/ 2147483647 h 479"/>
                <a:gd name="T78" fmla="*/ 2147483647 w 316"/>
                <a:gd name="T79" fmla="*/ 2147483647 h 479"/>
                <a:gd name="T80" fmla="*/ 2147483647 w 316"/>
                <a:gd name="T81" fmla="*/ 2147483647 h 479"/>
                <a:gd name="T82" fmla="*/ 2147483647 w 316"/>
                <a:gd name="T83" fmla="*/ 2147483647 h 479"/>
                <a:gd name="T84" fmla="*/ 2147483647 w 316"/>
                <a:gd name="T85" fmla="*/ 2147483647 h 479"/>
                <a:gd name="T86" fmla="*/ 2147483647 w 316"/>
                <a:gd name="T87" fmla="*/ 2147483647 h 479"/>
                <a:gd name="T88" fmla="*/ 2147483647 w 316"/>
                <a:gd name="T89" fmla="*/ 2147483647 h 479"/>
                <a:gd name="T90" fmla="*/ 2147483647 w 316"/>
                <a:gd name="T91" fmla="*/ 2147483647 h 479"/>
                <a:gd name="T92" fmla="*/ 2147483647 w 316"/>
                <a:gd name="T93" fmla="*/ 2147483647 h 479"/>
                <a:gd name="T94" fmla="*/ 2147483647 w 316"/>
                <a:gd name="T95" fmla="*/ 2147483647 h 479"/>
                <a:gd name="T96" fmla="*/ 2147483647 w 316"/>
                <a:gd name="T97" fmla="*/ 2147483647 h 479"/>
                <a:gd name="T98" fmla="*/ 2147483647 w 316"/>
                <a:gd name="T99" fmla="*/ 2147483647 h 479"/>
                <a:gd name="T100" fmla="*/ 2147483647 w 316"/>
                <a:gd name="T101" fmla="*/ 2147483647 h 479"/>
                <a:gd name="T102" fmla="*/ 2147483647 w 316"/>
                <a:gd name="T103" fmla="*/ 2147483647 h 479"/>
                <a:gd name="T104" fmla="*/ 2147483647 w 316"/>
                <a:gd name="T105" fmla="*/ 2147483647 h 479"/>
                <a:gd name="T106" fmla="*/ 1500123206 w 316"/>
                <a:gd name="T107" fmla="*/ 2147483647 h 479"/>
                <a:gd name="T108" fmla="*/ 1000502031 w 316"/>
                <a:gd name="T109" fmla="*/ 2147483647 h 479"/>
                <a:gd name="T110" fmla="*/ 1000502031 w 316"/>
                <a:gd name="T111" fmla="*/ 2147483647 h 479"/>
                <a:gd name="T112" fmla="*/ 0 w 316"/>
                <a:gd name="T113" fmla="*/ 2147483647 h 479"/>
                <a:gd name="T114" fmla="*/ 0 w 316"/>
                <a:gd name="T115" fmla="*/ 2147483647 h 479"/>
                <a:gd name="T116" fmla="*/ 1000502031 w 316"/>
                <a:gd name="T117" fmla="*/ 2147483647 h 479"/>
                <a:gd name="T118" fmla="*/ 1500123206 w 316"/>
                <a:gd name="T119" fmla="*/ 2147483647 h 479"/>
                <a:gd name="T120" fmla="*/ 2147483647 w 316"/>
                <a:gd name="T121" fmla="*/ 2147483647 h 479"/>
                <a:gd name="T122" fmla="*/ 2147483647 w 316"/>
                <a:gd name="T123" fmla="*/ 2147483647 h 47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6" h="479">
                  <a:moveTo>
                    <a:pt x="11" y="270"/>
                  </a:moveTo>
                  <a:lnTo>
                    <a:pt x="116" y="1"/>
                  </a:lnTo>
                  <a:lnTo>
                    <a:pt x="134" y="0"/>
                  </a:lnTo>
                  <a:lnTo>
                    <a:pt x="154" y="0"/>
                  </a:lnTo>
                  <a:lnTo>
                    <a:pt x="172" y="1"/>
                  </a:lnTo>
                  <a:lnTo>
                    <a:pt x="188" y="4"/>
                  </a:lnTo>
                  <a:lnTo>
                    <a:pt x="197" y="6"/>
                  </a:lnTo>
                  <a:lnTo>
                    <a:pt x="206" y="9"/>
                  </a:lnTo>
                  <a:lnTo>
                    <a:pt x="223" y="15"/>
                  </a:lnTo>
                  <a:lnTo>
                    <a:pt x="230" y="18"/>
                  </a:lnTo>
                  <a:lnTo>
                    <a:pt x="238" y="22"/>
                  </a:lnTo>
                  <a:lnTo>
                    <a:pt x="251" y="31"/>
                  </a:lnTo>
                  <a:lnTo>
                    <a:pt x="259" y="36"/>
                  </a:lnTo>
                  <a:lnTo>
                    <a:pt x="265" y="41"/>
                  </a:lnTo>
                  <a:lnTo>
                    <a:pt x="277" y="53"/>
                  </a:lnTo>
                  <a:lnTo>
                    <a:pt x="287" y="66"/>
                  </a:lnTo>
                  <a:lnTo>
                    <a:pt x="292" y="72"/>
                  </a:lnTo>
                  <a:lnTo>
                    <a:pt x="296" y="80"/>
                  </a:lnTo>
                  <a:lnTo>
                    <a:pt x="304" y="97"/>
                  </a:lnTo>
                  <a:lnTo>
                    <a:pt x="307" y="104"/>
                  </a:lnTo>
                  <a:lnTo>
                    <a:pt x="310" y="113"/>
                  </a:lnTo>
                  <a:lnTo>
                    <a:pt x="311" y="123"/>
                  </a:lnTo>
                  <a:lnTo>
                    <a:pt x="314" y="133"/>
                  </a:lnTo>
                  <a:lnTo>
                    <a:pt x="314" y="142"/>
                  </a:lnTo>
                  <a:lnTo>
                    <a:pt x="316" y="153"/>
                  </a:lnTo>
                  <a:lnTo>
                    <a:pt x="316" y="165"/>
                  </a:lnTo>
                  <a:lnTo>
                    <a:pt x="314" y="179"/>
                  </a:lnTo>
                  <a:lnTo>
                    <a:pt x="313" y="192"/>
                  </a:lnTo>
                  <a:lnTo>
                    <a:pt x="310" y="206"/>
                  </a:lnTo>
                  <a:lnTo>
                    <a:pt x="308" y="212"/>
                  </a:lnTo>
                  <a:lnTo>
                    <a:pt x="307" y="220"/>
                  </a:lnTo>
                  <a:lnTo>
                    <a:pt x="304" y="232"/>
                  </a:lnTo>
                  <a:lnTo>
                    <a:pt x="299" y="245"/>
                  </a:lnTo>
                  <a:lnTo>
                    <a:pt x="295" y="258"/>
                  </a:lnTo>
                  <a:lnTo>
                    <a:pt x="205" y="479"/>
                  </a:lnTo>
                  <a:lnTo>
                    <a:pt x="190" y="479"/>
                  </a:lnTo>
                  <a:lnTo>
                    <a:pt x="173" y="478"/>
                  </a:lnTo>
                  <a:lnTo>
                    <a:pt x="139" y="473"/>
                  </a:lnTo>
                  <a:lnTo>
                    <a:pt x="122" y="470"/>
                  </a:lnTo>
                  <a:lnTo>
                    <a:pt x="105" y="465"/>
                  </a:lnTo>
                  <a:lnTo>
                    <a:pt x="90" y="459"/>
                  </a:lnTo>
                  <a:lnTo>
                    <a:pt x="75" y="453"/>
                  </a:lnTo>
                  <a:lnTo>
                    <a:pt x="68" y="449"/>
                  </a:lnTo>
                  <a:lnTo>
                    <a:pt x="59" y="443"/>
                  </a:lnTo>
                  <a:lnTo>
                    <a:pt x="51" y="437"/>
                  </a:lnTo>
                  <a:lnTo>
                    <a:pt x="45" y="431"/>
                  </a:lnTo>
                  <a:lnTo>
                    <a:pt x="38" y="423"/>
                  </a:lnTo>
                  <a:lnTo>
                    <a:pt x="32" y="415"/>
                  </a:lnTo>
                  <a:lnTo>
                    <a:pt x="21" y="399"/>
                  </a:lnTo>
                  <a:lnTo>
                    <a:pt x="17" y="390"/>
                  </a:lnTo>
                  <a:lnTo>
                    <a:pt x="12" y="382"/>
                  </a:lnTo>
                  <a:lnTo>
                    <a:pt x="9" y="373"/>
                  </a:lnTo>
                  <a:lnTo>
                    <a:pt x="6" y="364"/>
                  </a:lnTo>
                  <a:lnTo>
                    <a:pt x="3" y="353"/>
                  </a:lnTo>
                  <a:lnTo>
                    <a:pt x="2" y="344"/>
                  </a:lnTo>
                  <a:lnTo>
                    <a:pt x="2" y="335"/>
                  </a:lnTo>
                  <a:lnTo>
                    <a:pt x="0" y="326"/>
                  </a:lnTo>
                  <a:lnTo>
                    <a:pt x="0" y="318"/>
                  </a:lnTo>
                  <a:lnTo>
                    <a:pt x="2" y="311"/>
                  </a:lnTo>
                  <a:lnTo>
                    <a:pt x="3" y="297"/>
                  </a:lnTo>
                  <a:lnTo>
                    <a:pt x="6" y="283"/>
                  </a:lnTo>
                  <a:lnTo>
                    <a:pt x="11" y="270"/>
                  </a:lnTo>
                  <a:close/>
                </a:path>
              </a:pathLst>
            </a:custGeom>
            <a:solidFill>
              <a:srgbClr val="8FB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dirty="0"/>
            </a:p>
          </p:txBody>
        </p:sp>
        <p:sp>
          <p:nvSpPr>
            <p:cNvPr id="31" name="Freeform 24"/>
            <p:cNvSpPr>
              <a:spLocks/>
            </p:cNvSpPr>
            <p:nvPr/>
          </p:nvSpPr>
          <p:spPr bwMode="auto">
            <a:xfrm>
              <a:off x="2200276" y="623888"/>
              <a:ext cx="303213" cy="523875"/>
            </a:xfrm>
            <a:custGeom>
              <a:avLst/>
              <a:gdLst>
                <a:gd name="T0" fmla="*/ 2147483647 w 380"/>
                <a:gd name="T1" fmla="*/ 2147483647 h 658"/>
                <a:gd name="T2" fmla="*/ 2147483647 w 380"/>
                <a:gd name="T3" fmla="*/ 2147483647 h 658"/>
                <a:gd name="T4" fmla="*/ 2147483647 w 380"/>
                <a:gd name="T5" fmla="*/ 2147483647 h 658"/>
                <a:gd name="T6" fmla="*/ 2147483647 w 380"/>
                <a:gd name="T7" fmla="*/ 2147483647 h 658"/>
                <a:gd name="T8" fmla="*/ 2147483647 w 380"/>
                <a:gd name="T9" fmla="*/ 2147483647 h 658"/>
                <a:gd name="T10" fmla="*/ 2147483647 w 380"/>
                <a:gd name="T11" fmla="*/ 2147483647 h 658"/>
                <a:gd name="T12" fmla="*/ 2147483647 w 380"/>
                <a:gd name="T13" fmla="*/ 2147483647 h 658"/>
                <a:gd name="T14" fmla="*/ 2147483647 w 380"/>
                <a:gd name="T15" fmla="*/ 2147483647 h 658"/>
                <a:gd name="T16" fmla="*/ 2147483647 w 380"/>
                <a:gd name="T17" fmla="*/ 2147483647 h 658"/>
                <a:gd name="T18" fmla="*/ 2147483647 w 380"/>
                <a:gd name="T19" fmla="*/ 2147483647 h 658"/>
                <a:gd name="T20" fmla="*/ 2147483647 w 380"/>
                <a:gd name="T21" fmla="*/ 2147483647 h 658"/>
                <a:gd name="T22" fmla="*/ 2147483647 w 380"/>
                <a:gd name="T23" fmla="*/ 2147483647 h 658"/>
                <a:gd name="T24" fmla="*/ 2147483647 w 380"/>
                <a:gd name="T25" fmla="*/ 2147483647 h 658"/>
                <a:gd name="T26" fmla="*/ 2147483647 w 380"/>
                <a:gd name="T27" fmla="*/ 2147483647 h 658"/>
                <a:gd name="T28" fmla="*/ 2147483647 w 380"/>
                <a:gd name="T29" fmla="*/ 2147483647 h 658"/>
                <a:gd name="T30" fmla="*/ 2147483647 w 380"/>
                <a:gd name="T31" fmla="*/ 2147483647 h 658"/>
                <a:gd name="T32" fmla="*/ 2147483647 w 380"/>
                <a:gd name="T33" fmla="*/ 2147483647 h 658"/>
                <a:gd name="T34" fmla="*/ 2147483647 w 380"/>
                <a:gd name="T35" fmla="*/ 2147483647 h 658"/>
                <a:gd name="T36" fmla="*/ 2147483647 w 380"/>
                <a:gd name="T37" fmla="*/ 2147483647 h 658"/>
                <a:gd name="T38" fmla="*/ 2147483647 w 380"/>
                <a:gd name="T39" fmla="*/ 2147483647 h 658"/>
                <a:gd name="T40" fmla="*/ 2147483647 w 380"/>
                <a:gd name="T41" fmla="*/ 2147483647 h 658"/>
                <a:gd name="T42" fmla="*/ 2147483647 w 380"/>
                <a:gd name="T43" fmla="*/ 2147483647 h 658"/>
                <a:gd name="T44" fmla="*/ 1524237388 w 380"/>
                <a:gd name="T45" fmla="*/ 2147483647 h 658"/>
                <a:gd name="T46" fmla="*/ 0 w 380"/>
                <a:gd name="T47" fmla="*/ 2147483647 h 658"/>
                <a:gd name="T48" fmla="*/ 0 w 380"/>
                <a:gd name="T49" fmla="*/ 2147483647 h 658"/>
                <a:gd name="T50" fmla="*/ 1524237388 w 380"/>
                <a:gd name="T51" fmla="*/ 2147483647 h 658"/>
                <a:gd name="T52" fmla="*/ 2147483647 w 380"/>
                <a:gd name="T53" fmla="*/ 2147483647 h 658"/>
                <a:gd name="T54" fmla="*/ 2147483647 w 380"/>
                <a:gd name="T55" fmla="*/ 2147483647 h 658"/>
                <a:gd name="T56" fmla="*/ 2147483647 w 380"/>
                <a:gd name="T57" fmla="*/ 2147483647 h 658"/>
                <a:gd name="T58" fmla="*/ 2147483647 w 380"/>
                <a:gd name="T59" fmla="*/ 2147483647 h 658"/>
                <a:gd name="T60" fmla="*/ 2147483647 w 380"/>
                <a:gd name="T61" fmla="*/ 2147483647 h 658"/>
                <a:gd name="T62" fmla="*/ 2147483647 w 380"/>
                <a:gd name="T63" fmla="*/ 2147483647 h 658"/>
                <a:gd name="T64" fmla="*/ 2147483647 w 380"/>
                <a:gd name="T65" fmla="*/ 2147483647 h 658"/>
                <a:gd name="T66" fmla="*/ 2147483647 w 380"/>
                <a:gd name="T67" fmla="*/ 2147483647 h 658"/>
                <a:gd name="T68" fmla="*/ 2147483647 w 380"/>
                <a:gd name="T69" fmla="*/ 2147483647 h 658"/>
                <a:gd name="T70" fmla="*/ 2147483647 w 380"/>
                <a:gd name="T71" fmla="*/ 2147483647 h 658"/>
                <a:gd name="T72" fmla="*/ 2147483647 w 380"/>
                <a:gd name="T73" fmla="*/ 2147483647 h 658"/>
                <a:gd name="T74" fmla="*/ 2147483647 w 380"/>
                <a:gd name="T75" fmla="*/ 2147483647 h 658"/>
                <a:gd name="T76" fmla="*/ 2147483647 w 380"/>
                <a:gd name="T77" fmla="*/ 2147483647 h 658"/>
                <a:gd name="T78" fmla="*/ 2147483647 w 380"/>
                <a:gd name="T79" fmla="*/ 2147483647 h 658"/>
                <a:gd name="T80" fmla="*/ 2147483647 w 380"/>
                <a:gd name="T81" fmla="*/ 2147483647 h 658"/>
                <a:gd name="T82" fmla="*/ 2147483647 w 380"/>
                <a:gd name="T83" fmla="*/ 504564076 h 658"/>
                <a:gd name="T84" fmla="*/ 2147483647 w 380"/>
                <a:gd name="T85" fmla="*/ 504564076 h 658"/>
                <a:gd name="T86" fmla="*/ 2147483647 w 380"/>
                <a:gd name="T87" fmla="*/ 2147483647 h 658"/>
                <a:gd name="T88" fmla="*/ 2147483647 w 380"/>
                <a:gd name="T89" fmla="*/ 2147483647 h 6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0" h="658">
                  <a:moveTo>
                    <a:pt x="272" y="13"/>
                  </a:moveTo>
                  <a:lnTo>
                    <a:pt x="281" y="16"/>
                  </a:lnTo>
                  <a:lnTo>
                    <a:pt x="290" y="21"/>
                  </a:lnTo>
                  <a:lnTo>
                    <a:pt x="300" y="25"/>
                  </a:lnTo>
                  <a:lnTo>
                    <a:pt x="309" y="31"/>
                  </a:lnTo>
                  <a:lnTo>
                    <a:pt x="318" y="37"/>
                  </a:lnTo>
                  <a:lnTo>
                    <a:pt x="327" y="44"/>
                  </a:lnTo>
                  <a:lnTo>
                    <a:pt x="335" y="51"/>
                  </a:lnTo>
                  <a:lnTo>
                    <a:pt x="342" y="59"/>
                  </a:lnTo>
                  <a:lnTo>
                    <a:pt x="350" y="68"/>
                  </a:lnTo>
                  <a:lnTo>
                    <a:pt x="356" y="77"/>
                  </a:lnTo>
                  <a:lnTo>
                    <a:pt x="362" y="86"/>
                  </a:lnTo>
                  <a:lnTo>
                    <a:pt x="366" y="97"/>
                  </a:lnTo>
                  <a:lnTo>
                    <a:pt x="371" y="107"/>
                  </a:lnTo>
                  <a:lnTo>
                    <a:pt x="374" y="119"/>
                  </a:lnTo>
                  <a:lnTo>
                    <a:pt x="377" y="132"/>
                  </a:lnTo>
                  <a:lnTo>
                    <a:pt x="379" y="144"/>
                  </a:lnTo>
                  <a:lnTo>
                    <a:pt x="380" y="157"/>
                  </a:lnTo>
                  <a:lnTo>
                    <a:pt x="380" y="168"/>
                  </a:lnTo>
                  <a:lnTo>
                    <a:pt x="380" y="179"/>
                  </a:lnTo>
                  <a:lnTo>
                    <a:pt x="379" y="189"/>
                  </a:lnTo>
                  <a:lnTo>
                    <a:pt x="377" y="200"/>
                  </a:lnTo>
                  <a:lnTo>
                    <a:pt x="374" y="212"/>
                  </a:lnTo>
                  <a:lnTo>
                    <a:pt x="373" y="223"/>
                  </a:lnTo>
                  <a:lnTo>
                    <a:pt x="365" y="244"/>
                  </a:lnTo>
                  <a:lnTo>
                    <a:pt x="249" y="541"/>
                  </a:lnTo>
                  <a:lnTo>
                    <a:pt x="204" y="658"/>
                  </a:lnTo>
                  <a:lnTo>
                    <a:pt x="186" y="658"/>
                  </a:lnTo>
                  <a:lnTo>
                    <a:pt x="168" y="657"/>
                  </a:lnTo>
                  <a:lnTo>
                    <a:pt x="150" y="654"/>
                  </a:lnTo>
                  <a:lnTo>
                    <a:pt x="133" y="650"/>
                  </a:lnTo>
                  <a:lnTo>
                    <a:pt x="118" y="647"/>
                  </a:lnTo>
                  <a:lnTo>
                    <a:pt x="103" y="643"/>
                  </a:lnTo>
                  <a:lnTo>
                    <a:pt x="88" y="638"/>
                  </a:lnTo>
                  <a:lnTo>
                    <a:pt x="75" y="632"/>
                  </a:lnTo>
                  <a:lnTo>
                    <a:pt x="66" y="626"/>
                  </a:lnTo>
                  <a:lnTo>
                    <a:pt x="58" y="622"/>
                  </a:lnTo>
                  <a:lnTo>
                    <a:pt x="51" y="616"/>
                  </a:lnTo>
                  <a:lnTo>
                    <a:pt x="43" y="608"/>
                  </a:lnTo>
                  <a:lnTo>
                    <a:pt x="31" y="594"/>
                  </a:lnTo>
                  <a:lnTo>
                    <a:pt x="21" y="579"/>
                  </a:lnTo>
                  <a:lnTo>
                    <a:pt x="16" y="570"/>
                  </a:lnTo>
                  <a:lnTo>
                    <a:pt x="12" y="562"/>
                  </a:lnTo>
                  <a:lnTo>
                    <a:pt x="9" y="553"/>
                  </a:lnTo>
                  <a:lnTo>
                    <a:pt x="6" y="544"/>
                  </a:lnTo>
                  <a:lnTo>
                    <a:pt x="3" y="534"/>
                  </a:lnTo>
                  <a:lnTo>
                    <a:pt x="1" y="525"/>
                  </a:lnTo>
                  <a:lnTo>
                    <a:pt x="0" y="514"/>
                  </a:lnTo>
                  <a:lnTo>
                    <a:pt x="0" y="505"/>
                  </a:lnTo>
                  <a:lnTo>
                    <a:pt x="0" y="497"/>
                  </a:lnTo>
                  <a:lnTo>
                    <a:pt x="0" y="490"/>
                  </a:lnTo>
                  <a:lnTo>
                    <a:pt x="3" y="476"/>
                  </a:lnTo>
                  <a:lnTo>
                    <a:pt x="6" y="462"/>
                  </a:lnTo>
                  <a:lnTo>
                    <a:pt x="10" y="449"/>
                  </a:lnTo>
                  <a:lnTo>
                    <a:pt x="96" y="229"/>
                  </a:lnTo>
                  <a:lnTo>
                    <a:pt x="99" y="218"/>
                  </a:lnTo>
                  <a:lnTo>
                    <a:pt x="102" y="207"/>
                  </a:lnTo>
                  <a:lnTo>
                    <a:pt x="106" y="188"/>
                  </a:lnTo>
                  <a:lnTo>
                    <a:pt x="108" y="168"/>
                  </a:lnTo>
                  <a:lnTo>
                    <a:pt x="109" y="148"/>
                  </a:lnTo>
                  <a:lnTo>
                    <a:pt x="108" y="132"/>
                  </a:lnTo>
                  <a:lnTo>
                    <a:pt x="105" y="116"/>
                  </a:lnTo>
                  <a:lnTo>
                    <a:pt x="103" y="109"/>
                  </a:lnTo>
                  <a:lnTo>
                    <a:pt x="100" y="101"/>
                  </a:lnTo>
                  <a:lnTo>
                    <a:pt x="94" y="88"/>
                  </a:lnTo>
                  <a:lnTo>
                    <a:pt x="88" y="75"/>
                  </a:lnTo>
                  <a:lnTo>
                    <a:pt x="79" y="65"/>
                  </a:lnTo>
                  <a:lnTo>
                    <a:pt x="70" y="54"/>
                  </a:lnTo>
                  <a:lnTo>
                    <a:pt x="66" y="50"/>
                  </a:lnTo>
                  <a:lnTo>
                    <a:pt x="60" y="47"/>
                  </a:lnTo>
                  <a:lnTo>
                    <a:pt x="58" y="44"/>
                  </a:lnTo>
                  <a:lnTo>
                    <a:pt x="55" y="42"/>
                  </a:lnTo>
                  <a:lnTo>
                    <a:pt x="54" y="39"/>
                  </a:lnTo>
                  <a:lnTo>
                    <a:pt x="52" y="36"/>
                  </a:lnTo>
                  <a:lnTo>
                    <a:pt x="52" y="30"/>
                  </a:lnTo>
                  <a:lnTo>
                    <a:pt x="52" y="27"/>
                  </a:lnTo>
                  <a:lnTo>
                    <a:pt x="54" y="24"/>
                  </a:lnTo>
                  <a:lnTo>
                    <a:pt x="55" y="21"/>
                  </a:lnTo>
                  <a:lnTo>
                    <a:pt x="58" y="19"/>
                  </a:lnTo>
                  <a:lnTo>
                    <a:pt x="60" y="16"/>
                  </a:lnTo>
                  <a:lnTo>
                    <a:pt x="63" y="15"/>
                  </a:lnTo>
                  <a:lnTo>
                    <a:pt x="90" y="9"/>
                  </a:lnTo>
                  <a:lnTo>
                    <a:pt x="117" y="4"/>
                  </a:lnTo>
                  <a:lnTo>
                    <a:pt x="142" y="1"/>
                  </a:lnTo>
                  <a:lnTo>
                    <a:pt x="167" y="0"/>
                  </a:lnTo>
                  <a:lnTo>
                    <a:pt x="195" y="1"/>
                  </a:lnTo>
                  <a:lnTo>
                    <a:pt x="222" y="3"/>
                  </a:lnTo>
                  <a:lnTo>
                    <a:pt x="236" y="6"/>
                  </a:lnTo>
                  <a:lnTo>
                    <a:pt x="248" y="7"/>
                  </a:lnTo>
                  <a:lnTo>
                    <a:pt x="272" y="13"/>
                  </a:lnTo>
                  <a:close/>
                </a:path>
              </a:pathLst>
            </a:custGeom>
            <a:solidFill>
              <a:srgbClr val="8FB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dirty="0"/>
            </a:p>
          </p:txBody>
        </p:sp>
        <p:sp>
          <p:nvSpPr>
            <p:cNvPr id="32" name="Freeform 25"/>
            <p:cNvSpPr>
              <a:spLocks noEditPoints="1"/>
            </p:cNvSpPr>
            <p:nvPr/>
          </p:nvSpPr>
          <p:spPr bwMode="auto">
            <a:xfrm>
              <a:off x="2027238" y="1671638"/>
              <a:ext cx="1044575" cy="127000"/>
            </a:xfrm>
            <a:custGeom>
              <a:avLst/>
              <a:gdLst>
                <a:gd name="T0" fmla="*/ 2147483647 w 1315"/>
                <a:gd name="T1" fmla="*/ 2147483647 h 161"/>
                <a:gd name="T2" fmla="*/ 2147483647 w 1315"/>
                <a:gd name="T3" fmla="*/ 2147483647 h 161"/>
                <a:gd name="T4" fmla="*/ 2147483647 w 1315"/>
                <a:gd name="T5" fmla="*/ 2147483647 h 161"/>
                <a:gd name="T6" fmla="*/ 2147483647 w 1315"/>
                <a:gd name="T7" fmla="*/ 2147483647 h 161"/>
                <a:gd name="T8" fmla="*/ 2147483647 w 1315"/>
                <a:gd name="T9" fmla="*/ 2147483647 h 161"/>
                <a:gd name="T10" fmla="*/ 2147483647 w 1315"/>
                <a:gd name="T11" fmla="*/ 2147483647 h 161"/>
                <a:gd name="T12" fmla="*/ 2147483647 w 1315"/>
                <a:gd name="T13" fmla="*/ 2147483647 h 161"/>
                <a:gd name="T14" fmla="*/ 2147483647 w 1315"/>
                <a:gd name="T15" fmla="*/ 2147483647 h 161"/>
                <a:gd name="T16" fmla="*/ 2147483647 w 1315"/>
                <a:gd name="T17" fmla="*/ 2147483647 h 161"/>
                <a:gd name="T18" fmla="*/ 2147483647 w 1315"/>
                <a:gd name="T19" fmla="*/ 2147483647 h 161"/>
                <a:gd name="T20" fmla="*/ 2147483647 w 1315"/>
                <a:gd name="T21" fmla="*/ 2147483647 h 161"/>
                <a:gd name="T22" fmla="*/ 2147483647 w 1315"/>
                <a:gd name="T23" fmla="*/ 2147483647 h 161"/>
                <a:gd name="T24" fmla="*/ 2147483647 w 1315"/>
                <a:gd name="T25" fmla="*/ 2147483647 h 161"/>
                <a:gd name="T26" fmla="*/ 2147483647 w 1315"/>
                <a:gd name="T27" fmla="*/ 2147483647 h 161"/>
                <a:gd name="T28" fmla="*/ 2147483647 w 1315"/>
                <a:gd name="T29" fmla="*/ 2147483647 h 161"/>
                <a:gd name="T30" fmla="*/ 2147483647 w 1315"/>
                <a:gd name="T31" fmla="*/ 2147483647 h 161"/>
                <a:gd name="T32" fmla="*/ 2147483647 w 1315"/>
                <a:gd name="T33" fmla="*/ 2147483647 h 161"/>
                <a:gd name="T34" fmla="*/ 2147483647 w 1315"/>
                <a:gd name="T35" fmla="*/ 2147483647 h 161"/>
                <a:gd name="T36" fmla="*/ 2147483647 w 1315"/>
                <a:gd name="T37" fmla="*/ 2147483647 h 161"/>
                <a:gd name="T38" fmla="*/ 2147483647 w 1315"/>
                <a:gd name="T39" fmla="*/ 2147483647 h 161"/>
                <a:gd name="T40" fmla="*/ 2147483647 w 1315"/>
                <a:gd name="T41" fmla="*/ 2147483647 h 161"/>
                <a:gd name="T42" fmla="*/ 2147483647 w 1315"/>
                <a:gd name="T43" fmla="*/ 2147483647 h 161"/>
                <a:gd name="T44" fmla="*/ 2147483647 w 1315"/>
                <a:gd name="T45" fmla="*/ 2147483647 h 161"/>
                <a:gd name="T46" fmla="*/ 2147483647 w 1315"/>
                <a:gd name="T47" fmla="*/ 2147483647 h 161"/>
                <a:gd name="T48" fmla="*/ 2147483647 w 1315"/>
                <a:gd name="T49" fmla="*/ 2147483647 h 161"/>
                <a:gd name="T50" fmla="*/ 2147483647 w 1315"/>
                <a:gd name="T51" fmla="*/ 2147483647 h 161"/>
                <a:gd name="T52" fmla="*/ 2147483647 w 1315"/>
                <a:gd name="T53" fmla="*/ 2147483647 h 161"/>
                <a:gd name="T54" fmla="*/ 2147483647 w 1315"/>
                <a:gd name="T55" fmla="*/ 2147483647 h 161"/>
                <a:gd name="T56" fmla="*/ 2147483647 w 1315"/>
                <a:gd name="T57" fmla="*/ 2147483647 h 161"/>
                <a:gd name="T58" fmla="*/ 2147483647 w 1315"/>
                <a:gd name="T59" fmla="*/ 2147483647 h 161"/>
                <a:gd name="T60" fmla="*/ 2147483647 w 1315"/>
                <a:gd name="T61" fmla="*/ 2147483647 h 161"/>
                <a:gd name="T62" fmla="*/ 2147483647 w 1315"/>
                <a:gd name="T63" fmla="*/ 2147483647 h 161"/>
                <a:gd name="T64" fmla="*/ 2147483647 w 1315"/>
                <a:gd name="T65" fmla="*/ 2147483647 h 161"/>
                <a:gd name="T66" fmla="*/ 2147483647 w 1315"/>
                <a:gd name="T67" fmla="*/ 2147483647 h 161"/>
                <a:gd name="T68" fmla="*/ 2147483647 w 1315"/>
                <a:gd name="T69" fmla="*/ 2147483647 h 161"/>
                <a:gd name="T70" fmla="*/ 2147483647 w 1315"/>
                <a:gd name="T71" fmla="*/ 2147483647 h 161"/>
                <a:gd name="T72" fmla="*/ 2147483647 w 1315"/>
                <a:gd name="T73" fmla="*/ 2147483647 h 161"/>
                <a:gd name="T74" fmla="*/ 2147483647 w 1315"/>
                <a:gd name="T75" fmla="*/ 2147483647 h 161"/>
                <a:gd name="T76" fmla="*/ 2147483647 w 1315"/>
                <a:gd name="T77" fmla="*/ 2147483647 h 161"/>
                <a:gd name="T78" fmla="*/ 2147483647 w 1315"/>
                <a:gd name="T79" fmla="*/ 2147483647 h 161"/>
                <a:gd name="T80" fmla="*/ 2147483647 w 1315"/>
                <a:gd name="T81" fmla="*/ 2147483647 h 161"/>
                <a:gd name="T82" fmla="*/ 2147483647 w 1315"/>
                <a:gd name="T83" fmla="*/ 2147483647 h 161"/>
                <a:gd name="T84" fmla="*/ 2147483647 w 1315"/>
                <a:gd name="T85" fmla="*/ 2147483647 h 161"/>
                <a:gd name="T86" fmla="*/ 2147483647 w 1315"/>
                <a:gd name="T87" fmla="*/ 2147483647 h 161"/>
                <a:gd name="T88" fmla="*/ 2147483647 w 1315"/>
                <a:gd name="T89" fmla="*/ 2147483647 h 161"/>
                <a:gd name="T90" fmla="*/ 2147483647 w 1315"/>
                <a:gd name="T91" fmla="*/ 2147483647 h 161"/>
                <a:gd name="T92" fmla="*/ 2147483647 w 1315"/>
                <a:gd name="T93" fmla="*/ 2147483647 h 161"/>
                <a:gd name="T94" fmla="*/ 2147483647 w 1315"/>
                <a:gd name="T95" fmla="*/ 2147483647 h 161"/>
                <a:gd name="T96" fmla="*/ 2147483647 w 1315"/>
                <a:gd name="T97" fmla="*/ 2147483647 h 161"/>
                <a:gd name="T98" fmla="*/ 2147483647 w 1315"/>
                <a:gd name="T99" fmla="*/ 2147483647 h 161"/>
                <a:gd name="T100" fmla="*/ 2147483647 w 1315"/>
                <a:gd name="T101" fmla="*/ 2147483647 h 161"/>
                <a:gd name="T102" fmla="*/ 2147483647 w 1315"/>
                <a:gd name="T103" fmla="*/ 2147483647 h 161"/>
                <a:gd name="T104" fmla="*/ 2147483647 w 1315"/>
                <a:gd name="T105" fmla="*/ 2147483647 h 161"/>
                <a:gd name="T106" fmla="*/ 2147483647 w 1315"/>
                <a:gd name="T107" fmla="*/ 2147483647 h 161"/>
                <a:gd name="T108" fmla="*/ 2147483647 w 1315"/>
                <a:gd name="T109" fmla="*/ 2147483647 h 161"/>
                <a:gd name="T110" fmla="*/ 2147483647 w 1315"/>
                <a:gd name="T111" fmla="*/ 2147483647 h 161"/>
                <a:gd name="T112" fmla="*/ 2147483647 w 1315"/>
                <a:gd name="T113" fmla="*/ 2147483647 h 161"/>
                <a:gd name="T114" fmla="*/ 2147483647 w 1315"/>
                <a:gd name="T115" fmla="*/ 2147483647 h 161"/>
                <a:gd name="T116" fmla="*/ 2147483647 w 1315"/>
                <a:gd name="T117" fmla="*/ 2147483647 h 161"/>
                <a:gd name="T118" fmla="*/ 2147483647 w 1315"/>
                <a:gd name="T119" fmla="*/ 2147483647 h 161"/>
                <a:gd name="T120" fmla="*/ 2147483647 w 1315"/>
                <a:gd name="T121" fmla="*/ 2147483647 h 161"/>
                <a:gd name="T122" fmla="*/ 2147483647 w 1315"/>
                <a:gd name="T123" fmla="*/ 2147483647 h 1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15" h="161">
                  <a:moveTo>
                    <a:pt x="772" y="126"/>
                  </a:moveTo>
                  <a:lnTo>
                    <a:pt x="787" y="125"/>
                  </a:lnTo>
                  <a:lnTo>
                    <a:pt x="801" y="123"/>
                  </a:lnTo>
                  <a:lnTo>
                    <a:pt x="818" y="120"/>
                  </a:lnTo>
                  <a:lnTo>
                    <a:pt x="825" y="117"/>
                  </a:lnTo>
                  <a:lnTo>
                    <a:pt x="834" y="114"/>
                  </a:lnTo>
                  <a:lnTo>
                    <a:pt x="828" y="106"/>
                  </a:lnTo>
                  <a:lnTo>
                    <a:pt x="812" y="111"/>
                  </a:lnTo>
                  <a:lnTo>
                    <a:pt x="797" y="114"/>
                  </a:lnTo>
                  <a:lnTo>
                    <a:pt x="787" y="115"/>
                  </a:lnTo>
                  <a:lnTo>
                    <a:pt x="780" y="115"/>
                  </a:lnTo>
                  <a:lnTo>
                    <a:pt x="771" y="115"/>
                  </a:lnTo>
                  <a:lnTo>
                    <a:pt x="768" y="114"/>
                  </a:lnTo>
                  <a:lnTo>
                    <a:pt x="763" y="112"/>
                  </a:lnTo>
                  <a:lnTo>
                    <a:pt x="762" y="111"/>
                  </a:lnTo>
                  <a:lnTo>
                    <a:pt x="759" y="109"/>
                  </a:lnTo>
                  <a:lnTo>
                    <a:pt x="754" y="105"/>
                  </a:lnTo>
                  <a:lnTo>
                    <a:pt x="754" y="103"/>
                  </a:lnTo>
                  <a:lnTo>
                    <a:pt x="753" y="100"/>
                  </a:lnTo>
                  <a:lnTo>
                    <a:pt x="751" y="94"/>
                  </a:lnTo>
                  <a:lnTo>
                    <a:pt x="753" y="88"/>
                  </a:lnTo>
                  <a:lnTo>
                    <a:pt x="754" y="82"/>
                  </a:lnTo>
                  <a:lnTo>
                    <a:pt x="757" y="76"/>
                  </a:lnTo>
                  <a:lnTo>
                    <a:pt x="760" y="70"/>
                  </a:lnTo>
                  <a:lnTo>
                    <a:pt x="766" y="65"/>
                  </a:lnTo>
                  <a:lnTo>
                    <a:pt x="772" y="59"/>
                  </a:lnTo>
                  <a:lnTo>
                    <a:pt x="780" y="56"/>
                  </a:lnTo>
                  <a:lnTo>
                    <a:pt x="787" y="53"/>
                  </a:lnTo>
                  <a:lnTo>
                    <a:pt x="797" y="50"/>
                  </a:lnTo>
                  <a:lnTo>
                    <a:pt x="806" y="50"/>
                  </a:lnTo>
                  <a:lnTo>
                    <a:pt x="824" y="50"/>
                  </a:lnTo>
                  <a:lnTo>
                    <a:pt x="831" y="53"/>
                  </a:lnTo>
                  <a:lnTo>
                    <a:pt x="840" y="55"/>
                  </a:lnTo>
                  <a:lnTo>
                    <a:pt x="852" y="47"/>
                  </a:lnTo>
                  <a:lnTo>
                    <a:pt x="848" y="46"/>
                  </a:lnTo>
                  <a:lnTo>
                    <a:pt x="842" y="44"/>
                  </a:lnTo>
                  <a:lnTo>
                    <a:pt x="831" y="41"/>
                  </a:lnTo>
                  <a:lnTo>
                    <a:pt x="819" y="40"/>
                  </a:lnTo>
                  <a:lnTo>
                    <a:pt x="807" y="40"/>
                  </a:lnTo>
                  <a:lnTo>
                    <a:pt x="792" y="41"/>
                  </a:lnTo>
                  <a:lnTo>
                    <a:pt x="778" y="44"/>
                  </a:lnTo>
                  <a:lnTo>
                    <a:pt x="765" y="47"/>
                  </a:lnTo>
                  <a:lnTo>
                    <a:pt x="759" y="50"/>
                  </a:lnTo>
                  <a:lnTo>
                    <a:pt x="754" y="53"/>
                  </a:lnTo>
                  <a:lnTo>
                    <a:pt x="745" y="59"/>
                  </a:lnTo>
                  <a:lnTo>
                    <a:pt x="741" y="64"/>
                  </a:lnTo>
                  <a:lnTo>
                    <a:pt x="736" y="67"/>
                  </a:lnTo>
                  <a:lnTo>
                    <a:pt x="730" y="74"/>
                  </a:lnTo>
                  <a:lnTo>
                    <a:pt x="727" y="82"/>
                  </a:lnTo>
                  <a:lnTo>
                    <a:pt x="724" y="90"/>
                  </a:lnTo>
                  <a:lnTo>
                    <a:pt x="724" y="96"/>
                  </a:lnTo>
                  <a:lnTo>
                    <a:pt x="726" y="103"/>
                  </a:lnTo>
                  <a:lnTo>
                    <a:pt x="729" y="108"/>
                  </a:lnTo>
                  <a:lnTo>
                    <a:pt x="730" y="111"/>
                  </a:lnTo>
                  <a:lnTo>
                    <a:pt x="738" y="117"/>
                  </a:lnTo>
                  <a:lnTo>
                    <a:pt x="741" y="118"/>
                  </a:lnTo>
                  <a:lnTo>
                    <a:pt x="747" y="122"/>
                  </a:lnTo>
                  <a:lnTo>
                    <a:pt x="751" y="123"/>
                  </a:lnTo>
                  <a:lnTo>
                    <a:pt x="757" y="125"/>
                  </a:lnTo>
                  <a:lnTo>
                    <a:pt x="765" y="125"/>
                  </a:lnTo>
                  <a:lnTo>
                    <a:pt x="772" y="126"/>
                  </a:lnTo>
                  <a:close/>
                  <a:moveTo>
                    <a:pt x="1135" y="126"/>
                  </a:moveTo>
                  <a:lnTo>
                    <a:pt x="1150" y="125"/>
                  </a:lnTo>
                  <a:lnTo>
                    <a:pt x="1165" y="123"/>
                  </a:lnTo>
                  <a:lnTo>
                    <a:pt x="1180" y="120"/>
                  </a:lnTo>
                  <a:lnTo>
                    <a:pt x="1189" y="117"/>
                  </a:lnTo>
                  <a:lnTo>
                    <a:pt x="1197" y="114"/>
                  </a:lnTo>
                  <a:lnTo>
                    <a:pt x="1190" y="106"/>
                  </a:lnTo>
                  <a:lnTo>
                    <a:pt x="1175" y="111"/>
                  </a:lnTo>
                  <a:lnTo>
                    <a:pt x="1159" y="114"/>
                  </a:lnTo>
                  <a:lnTo>
                    <a:pt x="1151" y="115"/>
                  </a:lnTo>
                  <a:lnTo>
                    <a:pt x="1142" y="115"/>
                  </a:lnTo>
                  <a:lnTo>
                    <a:pt x="1135" y="115"/>
                  </a:lnTo>
                  <a:lnTo>
                    <a:pt x="1130" y="114"/>
                  </a:lnTo>
                  <a:lnTo>
                    <a:pt x="1127" y="112"/>
                  </a:lnTo>
                  <a:lnTo>
                    <a:pt x="1124" y="111"/>
                  </a:lnTo>
                  <a:lnTo>
                    <a:pt x="1123" y="109"/>
                  </a:lnTo>
                  <a:lnTo>
                    <a:pt x="1118" y="105"/>
                  </a:lnTo>
                  <a:lnTo>
                    <a:pt x="1117" y="103"/>
                  </a:lnTo>
                  <a:lnTo>
                    <a:pt x="1117" y="100"/>
                  </a:lnTo>
                  <a:lnTo>
                    <a:pt x="1115" y="94"/>
                  </a:lnTo>
                  <a:lnTo>
                    <a:pt x="1115" y="88"/>
                  </a:lnTo>
                  <a:lnTo>
                    <a:pt x="1117" y="82"/>
                  </a:lnTo>
                  <a:lnTo>
                    <a:pt x="1120" y="76"/>
                  </a:lnTo>
                  <a:lnTo>
                    <a:pt x="1124" y="70"/>
                  </a:lnTo>
                  <a:lnTo>
                    <a:pt x="1129" y="65"/>
                  </a:lnTo>
                  <a:lnTo>
                    <a:pt x="1135" y="59"/>
                  </a:lnTo>
                  <a:lnTo>
                    <a:pt x="1142" y="56"/>
                  </a:lnTo>
                  <a:lnTo>
                    <a:pt x="1151" y="53"/>
                  </a:lnTo>
                  <a:lnTo>
                    <a:pt x="1160" y="50"/>
                  </a:lnTo>
                  <a:lnTo>
                    <a:pt x="1169" y="50"/>
                  </a:lnTo>
                  <a:lnTo>
                    <a:pt x="1187" y="50"/>
                  </a:lnTo>
                  <a:lnTo>
                    <a:pt x="1195" y="53"/>
                  </a:lnTo>
                  <a:lnTo>
                    <a:pt x="1204" y="55"/>
                  </a:lnTo>
                  <a:lnTo>
                    <a:pt x="1216" y="47"/>
                  </a:lnTo>
                  <a:lnTo>
                    <a:pt x="1210" y="46"/>
                  </a:lnTo>
                  <a:lnTo>
                    <a:pt x="1206" y="44"/>
                  </a:lnTo>
                  <a:lnTo>
                    <a:pt x="1201" y="43"/>
                  </a:lnTo>
                  <a:lnTo>
                    <a:pt x="1195" y="41"/>
                  </a:lnTo>
                  <a:lnTo>
                    <a:pt x="1183" y="40"/>
                  </a:lnTo>
                  <a:lnTo>
                    <a:pt x="1171" y="40"/>
                  </a:lnTo>
                  <a:lnTo>
                    <a:pt x="1156" y="41"/>
                  </a:lnTo>
                  <a:lnTo>
                    <a:pt x="1141" y="44"/>
                  </a:lnTo>
                  <a:lnTo>
                    <a:pt x="1129" y="47"/>
                  </a:lnTo>
                  <a:lnTo>
                    <a:pt x="1123" y="50"/>
                  </a:lnTo>
                  <a:lnTo>
                    <a:pt x="1118" y="53"/>
                  </a:lnTo>
                  <a:lnTo>
                    <a:pt x="1108" y="59"/>
                  </a:lnTo>
                  <a:lnTo>
                    <a:pt x="1103" y="64"/>
                  </a:lnTo>
                  <a:lnTo>
                    <a:pt x="1100" y="67"/>
                  </a:lnTo>
                  <a:lnTo>
                    <a:pt x="1094" y="74"/>
                  </a:lnTo>
                  <a:lnTo>
                    <a:pt x="1090" y="82"/>
                  </a:lnTo>
                  <a:lnTo>
                    <a:pt x="1088" y="90"/>
                  </a:lnTo>
                  <a:lnTo>
                    <a:pt x="1088" y="96"/>
                  </a:lnTo>
                  <a:lnTo>
                    <a:pt x="1090" y="103"/>
                  </a:lnTo>
                  <a:lnTo>
                    <a:pt x="1091" y="108"/>
                  </a:lnTo>
                  <a:lnTo>
                    <a:pt x="1094" y="111"/>
                  </a:lnTo>
                  <a:lnTo>
                    <a:pt x="1100" y="117"/>
                  </a:lnTo>
                  <a:lnTo>
                    <a:pt x="1105" y="118"/>
                  </a:lnTo>
                  <a:lnTo>
                    <a:pt x="1109" y="122"/>
                  </a:lnTo>
                  <a:lnTo>
                    <a:pt x="1115" y="123"/>
                  </a:lnTo>
                  <a:lnTo>
                    <a:pt x="1121" y="125"/>
                  </a:lnTo>
                  <a:lnTo>
                    <a:pt x="1127" y="125"/>
                  </a:lnTo>
                  <a:lnTo>
                    <a:pt x="1135" y="126"/>
                  </a:lnTo>
                  <a:close/>
                  <a:moveTo>
                    <a:pt x="899" y="126"/>
                  </a:moveTo>
                  <a:lnTo>
                    <a:pt x="914" y="125"/>
                  </a:lnTo>
                  <a:lnTo>
                    <a:pt x="929" y="123"/>
                  </a:lnTo>
                  <a:lnTo>
                    <a:pt x="944" y="120"/>
                  </a:lnTo>
                  <a:lnTo>
                    <a:pt x="953" y="117"/>
                  </a:lnTo>
                  <a:lnTo>
                    <a:pt x="960" y="114"/>
                  </a:lnTo>
                  <a:lnTo>
                    <a:pt x="954" y="106"/>
                  </a:lnTo>
                  <a:lnTo>
                    <a:pt x="939" y="111"/>
                  </a:lnTo>
                  <a:lnTo>
                    <a:pt x="923" y="114"/>
                  </a:lnTo>
                  <a:lnTo>
                    <a:pt x="915" y="115"/>
                  </a:lnTo>
                  <a:lnTo>
                    <a:pt x="906" y="115"/>
                  </a:lnTo>
                  <a:lnTo>
                    <a:pt x="899" y="115"/>
                  </a:lnTo>
                  <a:lnTo>
                    <a:pt x="894" y="114"/>
                  </a:lnTo>
                  <a:lnTo>
                    <a:pt x="891" y="112"/>
                  </a:lnTo>
                  <a:lnTo>
                    <a:pt x="888" y="111"/>
                  </a:lnTo>
                  <a:lnTo>
                    <a:pt x="887" y="109"/>
                  </a:lnTo>
                  <a:lnTo>
                    <a:pt x="882" y="105"/>
                  </a:lnTo>
                  <a:lnTo>
                    <a:pt x="881" y="103"/>
                  </a:lnTo>
                  <a:lnTo>
                    <a:pt x="881" y="100"/>
                  </a:lnTo>
                  <a:lnTo>
                    <a:pt x="879" y="94"/>
                  </a:lnTo>
                  <a:lnTo>
                    <a:pt x="879" y="88"/>
                  </a:lnTo>
                  <a:lnTo>
                    <a:pt x="881" y="82"/>
                  </a:lnTo>
                  <a:lnTo>
                    <a:pt x="884" y="76"/>
                  </a:lnTo>
                  <a:lnTo>
                    <a:pt x="888" y="70"/>
                  </a:lnTo>
                  <a:lnTo>
                    <a:pt x="893" y="65"/>
                  </a:lnTo>
                  <a:lnTo>
                    <a:pt x="899" y="59"/>
                  </a:lnTo>
                  <a:lnTo>
                    <a:pt x="906" y="56"/>
                  </a:lnTo>
                  <a:lnTo>
                    <a:pt x="915" y="53"/>
                  </a:lnTo>
                  <a:lnTo>
                    <a:pt x="923" y="50"/>
                  </a:lnTo>
                  <a:lnTo>
                    <a:pt x="933" y="50"/>
                  </a:lnTo>
                  <a:lnTo>
                    <a:pt x="951" y="50"/>
                  </a:lnTo>
                  <a:lnTo>
                    <a:pt x="959" y="53"/>
                  </a:lnTo>
                  <a:lnTo>
                    <a:pt x="968" y="55"/>
                  </a:lnTo>
                  <a:lnTo>
                    <a:pt x="978" y="47"/>
                  </a:lnTo>
                  <a:lnTo>
                    <a:pt x="974" y="46"/>
                  </a:lnTo>
                  <a:lnTo>
                    <a:pt x="969" y="44"/>
                  </a:lnTo>
                  <a:lnTo>
                    <a:pt x="965" y="43"/>
                  </a:lnTo>
                  <a:lnTo>
                    <a:pt x="959" y="41"/>
                  </a:lnTo>
                  <a:lnTo>
                    <a:pt x="947" y="40"/>
                  </a:lnTo>
                  <a:lnTo>
                    <a:pt x="935" y="40"/>
                  </a:lnTo>
                  <a:lnTo>
                    <a:pt x="918" y="41"/>
                  </a:lnTo>
                  <a:lnTo>
                    <a:pt x="905" y="44"/>
                  </a:lnTo>
                  <a:lnTo>
                    <a:pt x="893" y="47"/>
                  </a:lnTo>
                  <a:lnTo>
                    <a:pt x="887" y="50"/>
                  </a:lnTo>
                  <a:lnTo>
                    <a:pt x="881" y="53"/>
                  </a:lnTo>
                  <a:lnTo>
                    <a:pt x="872" y="59"/>
                  </a:lnTo>
                  <a:lnTo>
                    <a:pt x="867" y="64"/>
                  </a:lnTo>
                  <a:lnTo>
                    <a:pt x="864" y="67"/>
                  </a:lnTo>
                  <a:lnTo>
                    <a:pt x="858" y="74"/>
                  </a:lnTo>
                  <a:lnTo>
                    <a:pt x="854" y="82"/>
                  </a:lnTo>
                  <a:lnTo>
                    <a:pt x="852" y="90"/>
                  </a:lnTo>
                  <a:lnTo>
                    <a:pt x="852" y="96"/>
                  </a:lnTo>
                  <a:lnTo>
                    <a:pt x="854" y="103"/>
                  </a:lnTo>
                  <a:lnTo>
                    <a:pt x="855" y="108"/>
                  </a:lnTo>
                  <a:lnTo>
                    <a:pt x="858" y="111"/>
                  </a:lnTo>
                  <a:lnTo>
                    <a:pt x="864" y="117"/>
                  </a:lnTo>
                  <a:lnTo>
                    <a:pt x="869" y="118"/>
                  </a:lnTo>
                  <a:lnTo>
                    <a:pt x="873" y="122"/>
                  </a:lnTo>
                  <a:lnTo>
                    <a:pt x="879" y="123"/>
                  </a:lnTo>
                  <a:lnTo>
                    <a:pt x="885" y="125"/>
                  </a:lnTo>
                  <a:lnTo>
                    <a:pt x="891" y="125"/>
                  </a:lnTo>
                  <a:lnTo>
                    <a:pt x="899" y="126"/>
                  </a:lnTo>
                  <a:close/>
                  <a:moveTo>
                    <a:pt x="1036" y="125"/>
                  </a:moveTo>
                  <a:lnTo>
                    <a:pt x="1058" y="125"/>
                  </a:lnTo>
                  <a:lnTo>
                    <a:pt x="1073" y="85"/>
                  </a:lnTo>
                  <a:lnTo>
                    <a:pt x="1075" y="81"/>
                  </a:lnTo>
                  <a:lnTo>
                    <a:pt x="1075" y="78"/>
                  </a:lnTo>
                  <a:lnTo>
                    <a:pt x="1073" y="74"/>
                  </a:lnTo>
                  <a:lnTo>
                    <a:pt x="1070" y="71"/>
                  </a:lnTo>
                  <a:lnTo>
                    <a:pt x="1066" y="68"/>
                  </a:lnTo>
                  <a:lnTo>
                    <a:pt x="1061" y="67"/>
                  </a:lnTo>
                  <a:lnTo>
                    <a:pt x="1055" y="65"/>
                  </a:lnTo>
                  <a:lnTo>
                    <a:pt x="1048" y="65"/>
                  </a:lnTo>
                  <a:lnTo>
                    <a:pt x="1039" y="65"/>
                  </a:lnTo>
                  <a:lnTo>
                    <a:pt x="1030" y="67"/>
                  </a:lnTo>
                  <a:lnTo>
                    <a:pt x="1021" y="68"/>
                  </a:lnTo>
                  <a:lnTo>
                    <a:pt x="1012" y="71"/>
                  </a:lnTo>
                  <a:lnTo>
                    <a:pt x="1027" y="32"/>
                  </a:lnTo>
                  <a:lnTo>
                    <a:pt x="1003" y="37"/>
                  </a:lnTo>
                  <a:lnTo>
                    <a:pt x="968" y="125"/>
                  </a:lnTo>
                  <a:lnTo>
                    <a:pt x="990" y="125"/>
                  </a:lnTo>
                  <a:lnTo>
                    <a:pt x="1009" y="81"/>
                  </a:lnTo>
                  <a:lnTo>
                    <a:pt x="1022" y="76"/>
                  </a:lnTo>
                  <a:lnTo>
                    <a:pt x="1030" y="76"/>
                  </a:lnTo>
                  <a:lnTo>
                    <a:pt x="1037" y="74"/>
                  </a:lnTo>
                  <a:lnTo>
                    <a:pt x="1042" y="74"/>
                  </a:lnTo>
                  <a:lnTo>
                    <a:pt x="1045" y="76"/>
                  </a:lnTo>
                  <a:lnTo>
                    <a:pt x="1049" y="79"/>
                  </a:lnTo>
                  <a:lnTo>
                    <a:pt x="1051" y="81"/>
                  </a:lnTo>
                  <a:lnTo>
                    <a:pt x="1051" y="82"/>
                  </a:lnTo>
                  <a:lnTo>
                    <a:pt x="1051" y="85"/>
                  </a:lnTo>
                  <a:lnTo>
                    <a:pt x="1051" y="87"/>
                  </a:lnTo>
                  <a:lnTo>
                    <a:pt x="1036" y="125"/>
                  </a:lnTo>
                  <a:close/>
                  <a:moveTo>
                    <a:pt x="105" y="118"/>
                  </a:moveTo>
                  <a:lnTo>
                    <a:pt x="111" y="122"/>
                  </a:lnTo>
                  <a:lnTo>
                    <a:pt x="115" y="122"/>
                  </a:lnTo>
                  <a:lnTo>
                    <a:pt x="120" y="123"/>
                  </a:lnTo>
                  <a:lnTo>
                    <a:pt x="129" y="125"/>
                  </a:lnTo>
                  <a:lnTo>
                    <a:pt x="138" y="126"/>
                  </a:lnTo>
                  <a:lnTo>
                    <a:pt x="153" y="125"/>
                  </a:lnTo>
                  <a:lnTo>
                    <a:pt x="160" y="123"/>
                  </a:lnTo>
                  <a:lnTo>
                    <a:pt x="168" y="120"/>
                  </a:lnTo>
                  <a:lnTo>
                    <a:pt x="174" y="118"/>
                  </a:lnTo>
                  <a:lnTo>
                    <a:pt x="180" y="115"/>
                  </a:lnTo>
                  <a:lnTo>
                    <a:pt x="185" y="111"/>
                  </a:lnTo>
                  <a:lnTo>
                    <a:pt x="188" y="106"/>
                  </a:lnTo>
                  <a:lnTo>
                    <a:pt x="189" y="103"/>
                  </a:lnTo>
                  <a:lnTo>
                    <a:pt x="189" y="102"/>
                  </a:lnTo>
                  <a:lnTo>
                    <a:pt x="188" y="99"/>
                  </a:lnTo>
                  <a:lnTo>
                    <a:pt x="186" y="96"/>
                  </a:lnTo>
                  <a:lnTo>
                    <a:pt x="182" y="94"/>
                  </a:lnTo>
                  <a:lnTo>
                    <a:pt x="174" y="91"/>
                  </a:lnTo>
                  <a:lnTo>
                    <a:pt x="165" y="88"/>
                  </a:lnTo>
                  <a:lnTo>
                    <a:pt x="148" y="85"/>
                  </a:lnTo>
                  <a:lnTo>
                    <a:pt x="144" y="82"/>
                  </a:lnTo>
                  <a:lnTo>
                    <a:pt x="142" y="81"/>
                  </a:lnTo>
                  <a:lnTo>
                    <a:pt x="142" y="79"/>
                  </a:lnTo>
                  <a:lnTo>
                    <a:pt x="145" y="76"/>
                  </a:lnTo>
                  <a:lnTo>
                    <a:pt x="148" y="74"/>
                  </a:lnTo>
                  <a:lnTo>
                    <a:pt x="150" y="74"/>
                  </a:lnTo>
                  <a:lnTo>
                    <a:pt x="156" y="73"/>
                  </a:lnTo>
                  <a:lnTo>
                    <a:pt x="163" y="71"/>
                  </a:lnTo>
                  <a:lnTo>
                    <a:pt x="174" y="73"/>
                  </a:lnTo>
                  <a:lnTo>
                    <a:pt x="180" y="74"/>
                  </a:lnTo>
                  <a:lnTo>
                    <a:pt x="186" y="76"/>
                  </a:lnTo>
                  <a:lnTo>
                    <a:pt x="198" y="68"/>
                  </a:lnTo>
                  <a:lnTo>
                    <a:pt x="191" y="65"/>
                  </a:lnTo>
                  <a:lnTo>
                    <a:pt x="183" y="64"/>
                  </a:lnTo>
                  <a:lnTo>
                    <a:pt x="175" y="62"/>
                  </a:lnTo>
                  <a:lnTo>
                    <a:pt x="166" y="62"/>
                  </a:lnTo>
                  <a:lnTo>
                    <a:pt x="153" y="64"/>
                  </a:lnTo>
                  <a:lnTo>
                    <a:pt x="145" y="65"/>
                  </a:lnTo>
                  <a:lnTo>
                    <a:pt x="139" y="67"/>
                  </a:lnTo>
                  <a:lnTo>
                    <a:pt x="133" y="70"/>
                  </a:lnTo>
                  <a:lnTo>
                    <a:pt x="127" y="73"/>
                  </a:lnTo>
                  <a:lnTo>
                    <a:pt x="124" y="76"/>
                  </a:lnTo>
                  <a:lnTo>
                    <a:pt x="121" y="81"/>
                  </a:lnTo>
                  <a:lnTo>
                    <a:pt x="121" y="84"/>
                  </a:lnTo>
                  <a:lnTo>
                    <a:pt x="121" y="87"/>
                  </a:lnTo>
                  <a:lnTo>
                    <a:pt x="123" y="90"/>
                  </a:lnTo>
                  <a:lnTo>
                    <a:pt x="126" y="91"/>
                  </a:lnTo>
                  <a:lnTo>
                    <a:pt x="135" y="94"/>
                  </a:lnTo>
                  <a:lnTo>
                    <a:pt x="144" y="97"/>
                  </a:lnTo>
                  <a:lnTo>
                    <a:pt x="153" y="100"/>
                  </a:lnTo>
                  <a:lnTo>
                    <a:pt x="162" y="102"/>
                  </a:lnTo>
                  <a:lnTo>
                    <a:pt x="165" y="105"/>
                  </a:lnTo>
                  <a:lnTo>
                    <a:pt x="166" y="105"/>
                  </a:lnTo>
                  <a:lnTo>
                    <a:pt x="165" y="108"/>
                  </a:lnTo>
                  <a:lnTo>
                    <a:pt x="165" y="109"/>
                  </a:lnTo>
                  <a:lnTo>
                    <a:pt x="162" y="111"/>
                  </a:lnTo>
                  <a:lnTo>
                    <a:pt x="157" y="114"/>
                  </a:lnTo>
                  <a:lnTo>
                    <a:pt x="150" y="115"/>
                  </a:lnTo>
                  <a:lnTo>
                    <a:pt x="141" y="115"/>
                  </a:lnTo>
                  <a:lnTo>
                    <a:pt x="135" y="115"/>
                  </a:lnTo>
                  <a:lnTo>
                    <a:pt x="127" y="114"/>
                  </a:lnTo>
                  <a:lnTo>
                    <a:pt x="121" y="112"/>
                  </a:lnTo>
                  <a:lnTo>
                    <a:pt x="115" y="109"/>
                  </a:lnTo>
                  <a:lnTo>
                    <a:pt x="105" y="118"/>
                  </a:lnTo>
                  <a:close/>
                  <a:moveTo>
                    <a:pt x="204" y="93"/>
                  </a:moveTo>
                  <a:lnTo>
                    <a:pt x="203" y="99"/>
                  </a:lnTo>
                  <a:lnTo>
                    <a:pt x="203" y="105"/>
                  </a:lnTo>
                  <a:lnTo>
                    <a:pt x="203" y="108"/>
                  </a:lnTo>
                  <a:lnTo>
                    <a:pt x="204" y="109"/>
                  </a:lnTo>
                  <a:lnTo>
                    <a:pt x="206" y="112"/>
                  </a:lnTo>
                  <a:lnTo>
                    <a:pt x="207" y="115"/>
                  </a:lnTo>
                  <a:lnTo>
                    <a:pt x="213" y="118"/>
                  </a:lnTo>
                  <a:lnTo>
                    <a:pt x="221" y="122"/>
                  </a:lnTo>
                  <a:lnTo>
                    <a:pt x="230" y="125"/>
                  </a:lnTo>
                  <a:lnTo>
                    <a:pt x="242" y="125"/>
                  </a:lnTo>
                  <a:lnTo>
                    <a:pt x="254" y="125"/>
                  </a:lnTo>
                  <a:lnTo>
                    <a:pt x="264" y="122"/>
                  </a:lnTo>
                  <a:lnTo>
                    <a:pt x="275" y="118"/>
                  </a:lnTo>
                  <a:lnTo>
                    <a:pt x="282" y="115"/>
                  </a:lnTo>
                  <a:lnTo>
                    <a:pt x="290" y="109"/>
                  </a:lnTo>
                  <a:lnTo>
                    <a:pt x="296" y="105"/>
                  </a:lnTo>
                  <a:lnTo>
                    <a:pt x="300" y="99"/>
                  </a:lnTo>
                  <a:lnTo>
                    <a:pt x="303" y="93"/>
                  </a:lnTo>
                  <a:lnTo>
                    <a:pt x="305" y="87"/>
                  </a:lnTo>
                  <a:lnTo>
                    <a:pt x="305" y="82"/>
                  </a:lnTo>
                  <a:lnTo>
                    <a:pt x="303" y="79"/>
                  </a:lnTo>
                  <a:lnTo>
                    <a:pt x="302" y="76"/>
                  </a:lnTo>
                  <a:lnTo>
                    <a:pt x="299" y="71"/>
                  </a:lnTo>
                  <a:lnTo>
                    <a:pt x="293" y="68"/>
                  </a:lnTo>
                  <a:lnTo>
                    <a:pt x="285" y="65"/>
                  </a:lnTo>
                  <a:lnTo>
                    <a:pt x="276" y="64"/>
                  </a:lnTo>
                  <a:lnTo>
                    <a:pt x="266" y="62"/>
                  </a:lnTo>
                  <a:lnTo>
                    <a:pt x="254" y="64"/>
                  </a:lnTo>
                  <a:lnTo>
                    <a:pt x="243" y="65"/>
                  </a:lnTo>
                  <a:lnTo>
                    <a:pt x="234" y="68"/>
                  </a:lnTo>
                  <a:lnTo>
                    <a:pt x="225" y="71"/>
                  </a:lnTo>
                  <a:lnTo>
                    <a:pt x="218" y="76"/>
                  </a:lnTo>
                  <a:lnTo>
                    <a:pt x="212" y="82"/>
                  </a:lnTo>
                  <a:lnTo>
                    <a:pt x="207" y="87"/>
                  </a:lnTo>
                  <a:lnTo>
                    <a:pt x="206" y="90"/>
                  </a:lnTo>
                  <a:lnTo>
                    <a:pt x="204" y="93"/>
                  </a:lnTo>
                  <a:close/>
                  <a:moveTo>
                    <a:pt x="437" y="84"/>
                  </a:moveTo>
                  <a:lnTo>
                    <a:pt x="422" y="125"/>
                  </a:lnTo>
                  <a:lnTo>
                    <a:pt x="445" y="125"/>
                  </a:lnTo>
                  <a:lnTo>
                    <a:pt x="461" y="81"/>
                  </a:lnTo>
                  <a:lnTo>
                    <a:pt x="461" y="76"/>
                  </a:lnTo>
                  <a:lnTo>
                    <a:pt x="461" y="73"/>
                  </a:lnTo>
                  <a:lnTo>
                    <a:pt x="458" y="70"/>
                  </a:lnTo>
                  <a:lnTo>
                    <a:pt x="455" y="68"/>
                  </a:lnTo>
                  <a:lnTo>
                    <a:pt x="451" y="65"/>
                  </a:lnTo>
                  <a:lnTo>
                    <a:pt x="445" y="64"/>
                  </a:lnTo>
                  <a:lnTo>
                    <a:pt x="433" y="64"/>
                  </a:lnTo>
                  <a:lnTo>
                    <a:pt x="424" y="64"/>
                  </a:lnTo>
                  <a:lnTo>
                    <a:pt x="415" y="65"/>
                  </a:lnTo>
                  <a:lnTo>
                    <a:pt x="406" y="67"/>
                  </a:lnTo>
                  <a:lnTo>
                    <a:pt x="398" y="68"/>
                  </a:lnTo>
                  <a:lnTo>
                    <a:pt x="394" y="67"/>
                  </a:lnTo>
                  <a:lnTo>
                    <a:pt x="388" y="64"/>
                  </a:lnTo>
                  <a:lnTo>
                    <a:pt x="381" y="64"/>
                  </a:lnTo>
                  <a:lnTo>
                    <a:pt x="374" y="64"/>
                  </a:lnTo>
                  <a:lnTo>
                    <a:pt x="360" y="64"/>
                  </a:lnTo>
                  <a:lnTo>
                    <a:pt x="348" y="65"/>
                  </a:lnTo>
                  <a:lnTo>
                    <a:pt x="338" y="70"/>
                  </a:lnTo>
                  <a:lnTo>
                    <a:pt x="324" y="73"/>
                  </a:lnTo>
                  <a:lnTo>
                    <a:pt x="305" y="125"/>
                  </a:lnTo>
                  <a:lnTo>
                    <a:pt x="327" y="125"/>
                  </a:lnTo>
                  <a:lnTo>
                    <a:pt x="345" y="76"/>
                  </a:lnTo>
                  <a:lnTo>
                    <a:pt x="353" y="74"/>
                  </a:lnTo>
                  <a:lnTo>
                    <a:pt x="360" y="73"/>
                  </a:lnTo>
                  <a:lnTo>
                    <a:pt x="371" y="73"/>
                  </a:lnTo>
                  <a:lnTo>
                    <a:pt x="374" y="74"/>
                  </a:lnTo>
                  <a:lnTo>
                    <a:pt x="377" y="74"/>
                  </a:lnTo>
                  <a:lnTo>
                    <a:pt x="378" y="78"/>
                  </a:lnTo>
                  <a:lnTo>
                    <a:pt x="378" y="79"/>
                  </a:lnTo>
                  <a:lnTo>
                    <a:pt x="378" y="82"/>
                  </a:lnTo>
                  <a:lnTo>
                    <a:pt x="378" y="84"/>
                  </a:lnTo>
                  <a:lnTo>
                    <a:pt x="363" y="125"/>
                  </a:lnTo>
                  <a:lnTo>
                    <a:pt x="386" y="125"/>
                  </a:lnTo>
                  <a:lnTo>
                    <a:pt x="403" y="79"/>
                  </a:lnTo>
                  <a:lnTo>
                    <a:pt x="404" y="78"/>
                  </a:lnTo>
                  <a:lnTo>
                    <a:pt x="404" y="76"/>
                  </a:lnTo>
                  <a:lnTo>
                    <a:pt x="410" y="74"/>
                  </a:lnTo>
                  <a:lnTo>
                    <a:pt x="418" y="73"/>
                  </a:lnTo>
                  <a:lnTo>
                    <a:pt x="424" y="73"/>
                  </a:lnTo>
                  <a:lnTo>
                    <a:pt x="428" y="73"/>
                  </a:lnTo>
                  <a:lnTo>
                    <a:pt x="433" y="74"/>
                  </a:lnTo>
                  <a:lnTo>
                    <a:pt x="436" y="76"/>
                  </a:lnTo>
                  <a:lnTo>
                    <a:pt x="437" y="79"/>
                  </a:lnTo>
                  <a:lnTo>
                    <a:pt x="437" y="82"/>
                  </a:lnTo>
                  <a:lnTo>
                    <a:pt x="437" y="84"/>
                  </a:lnTo>
                  <a:close/>
                  <a:moveTo>
                    <a:pt x="472" y="94"/>
                  </a:moveTo>
                  <a:lnTo>
                    <a:pt x="470" y="100"/>
                  </a:lnTo>
                  <a:lnTo>
                    <a:pt x="470" y="106"/>
                  </a:lnTo>
                  <a:lnTo>
                    <a:pt x="472" y="108"/>
                  </a:lnTo>
                  <a:lnTo>
                    <a:pt x="472" y="111"/>
                  </a:lnTo>
                  <a:lnTo>
                    <a:pt x="473" y="114"/>
                  </a:lnTo>
                  <a:lnTo>
                    <a:pt x="476" y="115"/>
                  </a:lnTo>
                  <a:lnTo>
                    <a:pt x="481" y="120"/>
                  </a:lnTo>
                  <a:lnTo>
                    <a:pt x="488" y="123"/>
                  </a:lnTo>
                  <a:lnTo>
                    <a:pt x="497" y="125"/>
                  </a:lnTo>
                  <a:lnTo>
                    <a:pt x="509" y="126"/>
                  </a:lnTo>
                  <a:lnTo>
                    <a:pt x="521" y="125"/>
                  </a:lnTo>
                  <a:lnTo>
                    <a:pt x="532" y="123"/>
                  </a:lnTo>
                  <a:lnTo>
                    <a:pt x="542" y="120"/>
                  </a:lnTo>
                  <a:lnTo>
                    <a:pt x="550" y="115"/>
                  </a:lnTo>
                  <a:lnTo>
                    <a:pt x="557" y="111"/>
                  </a:lnTo>
                  <a:lnTo>
                    <a:pt x="563" y="106"/>
                  </a:lnTo>
                  <a:lnTo>
                    <a:pt x="568" y="100"/>
                  </a:lnTo>
                  <a:lnTo>
                    <a:pt x="571" y="94"/>
                  </a:lnTo>
                  <a:lnTo>
                    <a:pt x="572" y="88"/>
                  </a:lnTo>
                  <a:lnTo>
                    <a:pt x="572" y="82"/>
                  </a:lnTo>
                  <a:lnTo>
                    <a:pt x="571" y="81"/>
                  </a:lnTo>
                  <a:lnTo>
                    <a:pt x="569" y="78"/>
                  </a:lnTo>
                  <a:lnTo>
                    <a:pt x="566" y="73"/>
                  </a:lnTo>
                  <a:lnTo>
                    <a:pt x="560" y="70"/>
                  </a:lnTo>
                  <a:lnTo>
                    <a:pt x="553" y="67"/>
                  </a:lnTo>
                  <a:lnTo>
                    <a:pt x="544" y="64"/>
                  </a:lnTo>
                  <a:lnTo>
                    <a:pt x="533" y="64"/>
                  </a:lnTo>
                  <a:lnTo>
                    <a:pt x="523" y="64"/>
                  </a:lnTo>
                  <a:lnTo>
                    <a:pt x="511" y="67"/>
                  </a:lnTo>
                  <a:lnTo>
                    <a:pt x="502" y="68"/>
                  </a:lnTo>
                  <a:lnTo>
                    <a:pt x="493" y="73"/>
                  </a:lnTo>
                  <a:lnTo>
                    <a:pt x="485" y="78"/>
                  </a:lnTo>
                  <a:lnTo>
                    <a:pt x="479" y="82"/>
                  </a:lnTo>
                  <a:lnTo>
                    <a:pt x="475" y="88"/>
                  </a:lnTo>
                  <a:lnTo>
                    <a:pt x="473" y="91"/>
                  </a:lnTo>
                  <a:lnTo>
                    <a:pt x="472" y="94"/>
                  </a:lnTo>
                  <a:close/>
                  <a:moveTo>
                    <a:pt x="572" y="118"/>
                  </a:moveTo>
                  <a:lnTo>
                    <a:pt x="580" y="122"/>
                  </a:lnTo>
                  <a:lnTo>
                    <a:pt x="588" y="125"/>
                  </a:lnTo>
                  <a:lnTo>
                    <a:pt x="597" y="126"/>
                  </a:lnTo>
                  <a:lnTo>
                    <a:pt x="606" y="126"/>
                  </a:lnTo>
                  <a:lnTo>
                    <a:pt x="622" y="125"/>
                  </a:lnTo>
                  <a:lnTo>
                    <a:pt x="630" y="123"/>
                  </a:lnTo>
                  <a:lnTo>
                    <a:pt x="637" y="122"/>
                  </a:lnTo>
                  <a:lnTo>
                    <a:pt x="643" y="118"/>
                  </a:lnTo>
                  <a:lnTo>
                    <a:pt x="646" y="117"/>
                  </a:lnTo>
                  <a:lnTo>
                    <a:pt x="649" y="115"/>
                  </a:lnTo>
                  <a:lnTo>
                    <a:pt x="654" y="111"/>
                  </a:lnTo>
                  <a:lnTo>
                    <a:pt x="657" y="106"/>
                  </a:lnTo>
                  <a:lnTo>
                    <a:pt x="657" y="105"/>
                  </a:lnTo>
                  <a:lnTo>
                    <a:pt x="657" y="103"/>
                  </a:lnTo>
                  <a:lnTo>
                    <a:pt x="657" y="99"/>
                  </a:lnTo>
                  <a:lnTo>
                    <a:pt x="654" y="97"/>
                  </a:lnTo>
                  <a:lnTo>
                    <a:pt x="651" y="94"/>
                  </a:lnTo>
                  <a:lnTo>
                    <a:pt x="643" y="91"/>
                  </a:lnTo>
                  <a:lnTo>
                    <a:pt x="634" y="90"/>
                  </a:lnTo>
                  <a:lnTo>
                    <a:pt x="616" y="85"/>
                  </a:lnTo>
                  <a:lnTo>
                    <a:pt x="612" y="84"/>
                  </a:lnTo>
                  <a:lnTo>
                    <a:pt x="612" y="82"/>
                  </a:lnTo>
                  <a:lnTo>
                    <a:pt x="612" y="81"/>
                  </a:lnTo>
                  <a:lnTo>
                    <a:pt x="613" y="78"/>
                  </a:lnTo>
                  <a:lnTo>
                    <a:pt x="615" y="76"/>
                  </a:lnTo>
                  <a:lnTo>
                    <a:pt x="616" y="76"/>
                  </a:lnTo>
                  <a:lnTo>
                    <a:pt x="619" y="74"/>
                  </a:lnTo>
                  <a:lnTo>
                    <a:pt x="625" y="73"/>
                  </a:lnTo>
                  <a:lnTo>
                    <a:pt x="633" y="73"/>
                  </a:lnTo>
                  <a:lnTo>
                    <a:pt x="643" y="73"/>
                  </a:lnTo>
                  <a:lnTo>
                    <a:pt x="654" y="76"/>
                  </a:lnTo>
                  <a:lnTo>
                    <a:pt x="666" y="68"/>
                  </a:lnTo>
                  <a:lnTo>
                    <a:pt x="658" y="67"/>
                  </a:lnTo>
                  <a:lnTo>
                    <a:pt x="651" y="64"/>
                  </a:lnTo>
                  <a:lnTo>
                    <a:pt x="643" y="64"/>
                  </a:lnTo>
                  <a:lnTo>
                    <a:pt x="636" y="62"/>
                  </a:lnTo>
                  <a:lnTo>
                    <a:pt x="621" y="64"/>
                  </a:lnTo>
                  <a:lnTo>
                    <a:pt x="615" y="65"/>
                  </a:lnTo>
                  <a:lnTo>
                    <a:pt x="607" y="67"/>
                  </a:lnTo>
                  <a:lnTo>
                    <a:pt x="601" y="70"/>
                  </a:lnTo>
                  <a:lnTo>
                    <a:pt x="597" y="73"/>
                  </a:lnTo>
                  <a:lnTo>
                    <a:pt x="592" y="78"/>
                  </a:lnTo>
                  <a:lnTo>
                    <a:pt x="591" y="81"/>
                  </a:lnTo>
                  <a:lnTo>
                    <a:pt x="589" y="85"/>
                  </a:lnTo>
                  <a:lnTo>
                    <a:pt x="591" y="88"/>
                  </a:lnTo>
                  <a:lnTo>
                    <a:pt x="592" y="90"/>
                  </a:lnTo>
                  <a:lnTo>
                    <a:pt x="595" y="93"/>
                  </a:lnTo>
                  <a:lnTo>
                    <a:pt x="603" y="96"/>
                  </a:lnTo>
                  <a:lnTo>
                    <a:pt x="613" y="99"/>
                  </a:lnTo>
                  <a:lnTo>
                    <a:pt x="622" y="100"/>
                  </a:lnTo>
                  <a:lnTo>
                    <a:pt x="631" y="103"/>
                  </a:lnTo>
                  <a:lnTo>
                    <a:pt x="634" y="105"/>
                  </a:lnTo>
                  <a:lnTo>
                    <a:pt x="634" y="106"/>
                  </a:lnTo>
                  <a:lnTo>
                    <a:pt x="634" y="108"/>
                  </a:lnTo>
                  <a:lnTo>
                    <a:pt x="633" y="109"/>
                  </a:lnTo>
                  <a:lnTo>
                    <a:pt x="631" y="111"/>
                  </a:lnTo>
                  <a:lnTo>
                    <a:pt x="625" y="114"/>
                  </a:lnTo>
                  <a:lnTo>
                    <a:pt x="618" y="115"/>
                  </a:lnTo>
                  <a:lnTo>
                    <a:pt x="610" y="117"/>
                  </a:lnTo>
                  <a:lnTo>
                    <a:pt x="603" y="115"/>
                  </a:lnTo>
                  <a:lnTo>
                    <a:pt x="597" y="115"/>
                  </a:lnTo>
                  <a:lnTo>
                    <a:pt x="591" y="112"/>
                  </a:lnTo>
                  <a:lnTo>
                    <a:pt x="584" y="111"/>
                  </a:lnTo>
                  <a:lnTo>
                    <a:pt x="572" y="118"/>
                  </a:lnTo>
                  <a:close/>
                  <a:moveTo>
                    <a:pt x="0" y="161"/>
                  </a:moveTo>
                  <a:lnTo>
                    <a:pt x="10" y="129"/>
                  </a:lnTo>
                  <a:lnTo>
                    <a:pt x="43" y="40"/>
                  </a:lnTo>
                  <a:lnTo>
                    <a:pt x="49" y="27"/>
                  </a:lnTo>
                  <a:lnTo>
                    <a:pt x="54" y="18"/>
                  </a:lnTo>
                  <a:lnTo>
                    <a:pt x="61" y="12"/>
                  </a:lnTo>
                  <a:lnTo>
                    <a:pt x="67" y="8"/>
                  </a:lnTo>
                  <a:lnTo>
                    <a:pt x="70" y="5"/>
                  </a:lnTo>
                  <a:lnTo>
                    <a:pt x="75" y="3"/>
                  </a:lnTo>
                  <a:lnTo>
                    <a:pt x="82" y="2"/>
                  </a:lnTo>
                  <a:lnTo>
                    <a:pt x="90" y="0"/>
                  </a:lnTo>
                  <a:lnTo>
                    <a:pt x="99" y="0"/>
                  </a:lnTo>
                  <a:lnTo>
                    <a:pt x="706" y="0"/>
                  </a:lnTo>
                  <a:lnTo>
                    <a:pt x="1315" y="0"/>
                  </a:lnTo>
                  <a:lnTo>
                    <a:pt x="1305" y="32"/>
                  </a:lnTo>
                  <a:lnTo>
                    <a:pt x="1272" y="122"/>
                  </a:lnTo>
                  <a:lnTo>
                    <a:pt x="1266" y="134"/>
                  </a:lnTo>
                  <a:lnTo>
                    <a:pt x="1260" y="141"/>
                  </a:lnTo>
                  <a:lnTo>
                    <a:pt x="1254" y="149"/>
                  </a:lnTo>
                  <a:lnTo>
                    <a:pt x="1248" y="153"/>
                  </a:lnTo>
                  <a:lnTo>
                    <a:pt x="1245" y="155"/>
                  </a:lnTo>
                  <a:lnTo>
                    <a:pt x="1240" y="156"/>
                  </a:lnTo>
                  <a:lnTo>
                    <a:pt x="1233" y="159"/>
                  </a:lnTo>
                  <a:lnTo>
                    <a:pt x="1225" y="161"/>
                  </a:lnTo>
                  <a:lnTo>
                    <a:pt x="1216" y="161"/>
                  </a:lnTo>
                  <a:lnTo>
                    <a:pt x="591" y="161"/>
                  </a:lnTo>
                  <a:lnTo>
                    <a:pt x="30" y="161"/>
                  </a:lnTo>
                  <a:lnTo>
                    <a:pt x="0" y="161"/>
                  </a:lnTo>
                  <a:close/>
                  <a:moveTo>
                    <a:pt x="228" y="93"/>
                  </a:moveTo>
                  <a:lnTo>
                    <a:pt x="231" y="85"/>
                  </a:lnTo>
                  <a:lnTo>
                    <a:pt x="234" y="82"/>
                  </a:lnTo>
                  <a:lnTo>
                    <a:pt x="239" y="79"/>
                  </a:lnTo>
                  <a:lnTo>
                    <a:pt x="243" y="76"/>
                  </a:lnTo>
                  <a:lnTo>
                    <a:pt x="248" y="74"/>
                  </a:lnTo>
                  <a:lnTo>
                    <a:pt x="254" y="73"/>
                  </a:lnTo>
                  <a:lnTo>
                    <a:pt x="261" y="71"/>
                  </a:lnTo>
                  <a:lnTo>
                    <a:pt x="269" y="73"/>
                  </a:lnTo>
                  <a:lnTo>
                    <a:pt x="273" y="74"/>
                  </a:lnTo>
                  <a:lnTo>
                    <a:pt x="276" y="76"/>
                  </a:lnTo>
                  <a:lnTo>
                    <a:pt x="279" y="79"/>
                  </a:lnTo>
                  <a:lnTo>
                    <a:pt x="281" y="82"/>
                  </a:lnTo>
                  <a:lnTo>
                    <a:pt x="281" y="85"/>
                  </a:lnTo>
                  <a:lnTo>
                    <a:pt x="281" y="90"/>
                  </a:lnTo>
                  <a:lnTo>
                    <a:pt x="279" y="93"/>
                  </a:lnTo>
                  <a:lnTo>
                    <a:pt x="276" y="102"/>
                  </a:lnTo>
                  <a:lnTo>
                    <a:pt x="273" y="105"/>
                  </a:lnTo>
                  <a:lnTo>
                    <a:pt x="269" y="108"/>
                  </a:lnTo>
                  <a:lnTo>
                    <a:pt x="264" y="111"/>
                  </a:lnTo>
                  <a:lnTo>
                    <a:pt x="258" y="114"/>
                  </a:lnTo>
                  <a:lnTo>
                    <a:pt x="252" y="115"/>
                  </a:lnTo>
                  <a:lnTo>
                    <a:pt x="245" y="115"/>
                  </a:lnTo>
                  <a:lnTo>
                    <a:pt x="239" y="115"/>
                  </a:lnTo>
                  <a:lnTo>
                    <a:pt x="234" y="114"/>
                  </a:lnTo>
                  <a:lnTo>
                    <a:pt x="230" y="112"/>
                  </a:lnTo>
                  <a:lnTo>
                    <a:pt x="228" y="111"/>
                  </a:lnTo>
                  <a:lnTo>
                    <a:pt x="228" y="109"/>
                  </a:lnTo>
                  <a:lnTo>
                    <a:pt x="227" y="105"/>
                  </a:lnTo>
                  <a:lnTo>
                    <a:pt x="227" y="102"/>
                  </a:lnTo>
                  <a:lnTo>
                    <a:pt x="227" y="97"/>
                  </a:lnTo>
                  <a:lnTo>
                    <a:pt x="228" y="93"/>
                  </a:lnTo>
                  <a:close/>
                  <a:moveTo>
                    <a:pt x="496" y="94"/>
                  </a:moveTo>
                  <a:lnTo>
                    <a:pt x="500" y="87"/>
                  </a:lnTo>
                  <a:lnTo>
                    <a:pt x="503" y="84"/>
                  </a:lnTo>
                  <a:lnTo>
                    <a:pt x="506" y="81"/>
                  </a:lnTo>
                  <a:lnTo>
                    <a:pt x="511" y="78"/>
                  </a:lnTo>
                  <a:lnTo>
                    <a:pt x="515" y="76"/>
                  </a:lnTo>
                  <a:lnTo>
                    <a:pt x="523" y="74"/>
                  </a:lnTo>
                  <a:lnTo>
                    <a:pt x="530" y="73"/>
                  </a:lnTo>
                  <a:lnTo>
                    <a:pt x="536" y="74"/>
                  </a:lnTo>
                  <a:lnTo>
                    <a:pt x="541" y="76"/>
                  </a:lnTo>
                  <a:lnTo>
                    <a:pt x="545" y="78"/>
                  </a:lnTo>
                  <a:lnTo>
                    <a:pt x="547" y="81"/>
                  </a:lnTo>
                  <a:lnTo>
                    <a:pt x="548" y="84"/>
                  </a:lnTo>
                  <a:lnTo>
                    <a:pt x="550" y="87"/>
                  </a:lnTo>
                  <a:lnTo>
                    <a:pt x="548" y="90"/>
                  </a:lnTo>
                  <a:lnTo>
                    <a:pt x="548" y="94"/>
                  </a:lnTo>
                  <a:lnTo>
                    <a:pt x="544" y="102"/>
                  </a:lnTo>
                  <a:lnTo>
                    <a:pt x="541" y="106"/>
                  </a:lnTo>
                  <a:lnTo>
                    <a:pt x="536" y="109"/>
                  </a:lnTo>
                  <a:lnTo>
                    <a:pt x="532" y="112"/>
                  </a:lnTo>
                  <a:lnTo>
                    <a:pt x="527" y="115"/>
                  </a:lnTo>
                  <a:lnTo>
                    <a:pt x="520" y="117"/>
                  </a:lnTo>
                  <a:lnTo>
                    <a:pt x="512" y="117"/>
                  </a:lnTo>
                  <a:lnTo>
                    <a:pt x="506" y="117"/>
                  </a:lnTo>
                  <a:lnTo>
                    <a:pt x="502" y="115"/>
                  </a:lnTo>
                  <a:lnTo>
                    <a:pt x="497" y="112"/>
                  </a:lnTo>
                  <a:lnTo>
                    <a:pt x="496" y="111"/>
                  </a:lnTo>
                  <a:lnTo>
                    <a:pt x="496" y="109"/>
                  </a:lnTo>
                  <a:lnTo>
                    <a:pt x="494" y="106"/>
                  </a:lnTo>
                  <a:lnTo>
                    <a:pt x="494" y="102"/>
                  </a:lnTo>
                  <a:lnTo>
                    <a:pt x="494" y="99"/>
                  </a:lnTo>
                  <a:lnTo>
                    <a:pt x="496" y="94"/>
                  </a:lnTo>
                  <a:close/>
                </a:path>
              </a:pathLst>
            </a:custGeom>
            <a:solidFill>
              <a:srgbClr val="8FB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dirty="0"/>
            </a:p>
          </p:txBody>
        </p:sp>
      </p:grpSp>
      <p:pic>
        <p:nvPicPr>
          <p:cNvPr id="8" name="7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11760" y="4726186"/>
            <a:ext cx="1165220" cy="1152128"/>
          </a:xfrm>
          <a:prstGeom prst="rect">
            <a:avLst/>
          </a:prstGeom>
        </p:spPr>
      </p:pic>
    </p:spTree>
    <p:extLst>
      <p:ext uri="{BB962C8B-B14F-4D97-AF65-F5344CB8AC3E}">
        <p14:creationId xmlns:p14="http://schemas.microsoft.com/office/powerpoint/2010/main" val="41811839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A1588246-DD14-4EEC-B928-36173313AA95}" type="datetimeFigureOut">
              <a:rPr lang="es-CL" smtClean="0"/>
              <a:t>11/11/2014</a:t>
            </a:fld>
            <a:endParaRPr lang="es-CL"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7F24AF19-C01E-4B87-A089-689B2A1E680C}" type="slidenum">
              <a:rPr lang="es-CL" smtClean="0"/>
              <a:t>‹Nº›</a:t>
            </a:fld>
            <a:endParaRPr lang="es-CL" dirty="0"/>
          </a:p>
        </p:txBody>
      </p:sp>
    </p:spTree>
    <p:extLst>
      <p:ext uri="{BB962C8B-B14F-4D97-AF65-F5344CB8AC3E}">
        <p14:creationId xmlns:p14="http://schemas.microsoft.com/office/powerpoint/2010/main" val="35879684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A1588246-DD14-4EEC-B928-36173313AA95}" type="datetimeFigureOut">
              <a:rPr lang="es-CL" smtClean="0"/>
              <a:t>11/11/2014</a:t>
            </a:fld>
            <a:endParaRPr lang="es-CL"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7F24AF19-C01E-4B87-A089-689B2A1E680C}" type="slidenum">
              <a:rPr lang="es-CL" smtClean="0"/>
              <a:t>‹Nº›</a:t>
            </a:fld>
            <a:endParaRPr lang="es-CL" dirty="0"/>
          </a:p>
        </p:txBody>
      </p:sp>
    </p:spTree>
    <p:extLst>
      <p:ext uri="{BB962C8B-B14F-4D97-AF65-F5344CB8AC3E}">
        <p14:creationId xmlns:p14="http://schemas.microsoft.com/office/powerpoint/2010/main" val="2943599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A1588246-DD14-4EEC-B928-36173313AA95}" type="datetimeFigureOut">
              <a:rPr lang="es-CL" smtClean="0"/>
              <a:t>11/11/2014</a:t>
            </a:fld>
            <a:endParaRPr lang="es-CL"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7F24AF19-C01E-4B87-A089-689B2A1E680C}" type="slidenum">
              <a:rPr lang="es-CL" smtClean="0"/>
              <a:t>‹Nº›</a:t>
            </a:fld>
            <a:endParaRPr lang="es-CL" dirty="0"/>
          </a:p>
        </p:txBody>
      </p:sp>
    </p:spTree>
    <p:extLst>
      <p:ext uri="{BB962C8B-B14F-4D97-AF65-F5344CB8AC3E}">
        <p14:creationId xmlns:p14="http://schemas.microsoft.com/office/powerpoint/2010/main" val="1149943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A1588246-DD14-4EEC-B928-36173313AA95}" type="datetimeFigureOut">
              <a:rPr lang="es-CL" smtClean="0"/>
              <a:t>11/11/2014</a:t>
            </a:fld>
            <a:endParaRPr lang="es-CL" dirty="0"/>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dirty="0"/>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7F24AF19-C01E-4B87-A089-689B2A1E680C}" type="slidenum">
              <a:rPr lang="es-CL" smtClean="0"/>
              <a:t>‹Nº›</a:t>
            </a:fld>
            <a:endParaRPr lang="es-CL" dirty="0"/>
          </a:p>
        </p:txBody>
      </p:sp>
    </p:spTree>
    <p:extLst>
      <p:ext uri="{BB962C8B-B14F-4D97-AF65-F5344CB8AC3E}">
        <p14:creationId xmlns:p14="http://schemas.microsoft.com/office/powerpoint/2010/main" val="24360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A1588246-DD14-4EEC-B928-36173313AA95}" type="datetimeFigureOut">
              <a:rPr lang="es-CL" smtClean="0"/>
              <a:t>11/11/2014</a:t>
            </a:fld>
            <a:endParaRPr lang="es-CL" dirty="0"/>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dirty="0"/>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7F24AF19-C01E-4B87-A089-689B2A1E680C}" type="slidenum">
              <a:rPr lang="es-CL" smtClean="0"/>
              <a:t>‹Nº›</a:t>
            </a:fld>
            <a:endParaRPr lang="es-CL" dirty="0"/>
          </a:p>
        </p:txBody>
      </p:sp>
    </p:spTree>
    <p:extLst>
      <p:ext uri="{BB962C8B-B14F-4D97-AF65-F5344CB8AC3E}">
        <p14:creationId xmlns:p14="http://schemas.microsoft.com/office/powerpoint/2010/main" val="3886227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dirty="0"/>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7F24AF19-C01E-4B87-A089-689B2A1E680C}" type="slidenum">
              <a:rPr lang="es-CL" smtClean="0"/>
              <a:t>‹Nº›</a:t>
            </a:fld>
            <a:endParaRPr lang="es-CL" dirty="0"/>
          </a:p>
        </p:txBody>
      </p:sp>
    </p:spTree>
    <p:extLst>
      <p:ext uri="{BB962C8B-B14F-4D97-AF65-F5344CB8AC3E}">
        <p14:creationId xmlns:p14="http://schemas.microsoft.com/office/powerpoint/2010/main" val="18505150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A1588246-DD14-4EEC-B928-36173313AA95}" type="datetimeFigureOut">
              <a:rPr lang="es-CL" smtClean="0"/>
              <a:t>11/11/2014</a:t>
            </a:fld>
            <a:endParaRPr lang="es-CL"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7F24AF19-C01E-4B87-A089-689B2A1E680C}" type="slidenum">
              <a:rPr lang="es-CL" smtClean="0"/>
              <a:t>‹Nº›</a:t>
            </a:fld>
            <a:endParaRPr lang="es-CL" dirty="0"/>
          </a:p>
        </p:txBody>
      </p:sp>
    </p:spTree>
    <p:extLst>
      <p:ext uri="{BB962C8B-B14F-4D97-AF65-F5344CB8AC3E}">
        <p14:creationId xmlns:p14="http://schemas.microsoft.com/office/powerpoint/2010/main" val="4224277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A1588246-DD14-4EEC-B928-36173313AA95}" type="datetimeFigureOut">
              <a:rPr lang="es-CL" smtClean="0"/>
              <a:t>11/11/2014</a:t>
            </a:fld>
            <a:endParaRPr lang="es-CL"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7F24AF19-C01E-4B87-A089-689B2A1E680C}" type="slidenum">
              <a:rPr lang="es-CL" smtClean="0"/>
              <a:t>‹Nº›</a:t>
            </a:fld>
            <a:endParaRPr lang="es-CL" dirty="0"/>
          </a:p>
        </p:txBody>
      </p:sp>
    </p:spTree>
    <p:extLst>
      <p:ext uri="{BB962C8B-B14F-4D97-AF65-F5344CB8AC3E}">
        <p14:creationId xmlns:p14="http://schemas.microsoft.com/office/powerpoint/2010/main" val="3130637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2 Imagen"/>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69" y="0"/>
            <a:ext cx="9138062" cy="6858000"/>
          </a:xfrm>
          <a:prstGeom prst="rect">
            <a:avLst/>
          </a:prstGeom>
        </p:spPr>
      </p:pic>
      <p:sp>
        <p:nvSpPr>
          <p:cNvPr id="9" name="Rectangle 4"/>
          <p:cNvSpPr>
            <a:spLocks noGrp="1" noChangeArrowheads="1"/>
          </p:cNvSpPr>
          <p:nvPr>
            <p:ph type="title"/>
          </p:nvPr>
        </p:nvSpPr>
        <p:spPr bwMode="auto">
          <a:xfrm>
            <a:off x="762000" y="188640"/>
            <a:ext cx="7924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dirty="0" smtClean="0"/>
              <a:t>Título plantilla</a:t>
            </a:r>
          </a:p>
        </p:txBody>
      </p:sp>
      <p:sp>
        <p:nvSpPr>
          <p:cNvPr id="10" name="Rectangle 5"/>
          <p:cNvSpPr>
            <a:spLocks noGrp="1" noChangeArrowheads="1"/>
          </p:cNvSpPr>
          <p:nvPr>
            <p:ph type="body" idx="1"/>
          </p:nvPr>
        </p:nvSpPr>
        <p:spPr bwMode="auto">
          <a:xfrm>
            <a:off x="684213" y="1628775"/>
            <a:ext cx="7924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p>
        </p:txBody>
      </p:sp>
      <p:sp>
        <p:nvSpPr>
          <p:cNvPr id="19" name="18 Rectángulo"/>
          <p:cNvSpPr/>
          <p:nvPr userDrawn="1"/>
        </p:nvSpPr>
        <p:spPr>
          <a:xfrm>
            <a:off x="5745271" y="6407750"/>
            <a:ext cx="2626039" cy="261610"/>
          </a:xfrm>
          <a:prstGeom prst="rect">
            <a:avLst/>
          </a:prstGeom>
        </p:spPr>
        <p:txBody>
          <a:bodyPr wrap="none">
            <a:spAutoFit/>
          </a:bodyPr>
          <a:lstStyle/>
          <a:p>
            <a:pPr algn="r"/>
            <a:r>
              <a:rPr lang="es-CL" sz="1100" b="0" dirty="0" smtClean="0">
                <a:solidFill>
                  <a:schemeClr val="bg1"/>
                </a:solidFill>
                <a:latin typeface="Verdana" pitchFamily="34" charset="0"/>
              </a:rPr>
              <a:t>Cuenta 2012 y Lineamientos 2013</a:t>
            </a:r>
            <a:endParaRPr lang="es-CL" sz="1100" b="0" dirty="0">
              <a:solidFill>
                <a:schemeClr val="bg1"/>
              </a:solidFill>
              <a:latin typeface="Verdana" pitchFamily="34" charset="0"/>
            </a:endParaRPr>
          </a:p>
        </p:txBody>
      </p:sp>
      <p:cxnSp>
        <p:nvCxnSpPr>
          <p:cNvPr id="6" name="5 Conector recto"/>
          <p:cNvCxnSpPr/>
          <p:nvPr userDrawn="1"/>
        </p:nvCxnSpPr>
        <p:spPr>
          <a:xfrm>
            <a:off x="8388424" y="6142820"/>
            <a:ext cx="0" cy="395735"/>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1" name="20 Grupo"/>
          <p:cNvGrpSpPr/>
          <p:nvPr userDrawn="1"/>
        </p:nvGrpSpPr>
        <p:grpSpPr>
          <a:xfrm>
            <a:off x="251520" y="4879040"/>
            <a:ext cx="4464496" cy="1801078"/>
            <a:chOff x="1691680" y="1146755"/>
            <a:chExt cx="6192688" cy="2498269"/>
          </a:xfrm>
        </p:grpSpPr>
        <p:pic>
          <p:nvPicPr>
            <p:cNvPr id="22" name="Picture 27"/>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b="41889"/>
            <a:stretch/>
          </p:blipFill>
          <p:spPr bwMode="auto">
            <a:xfrm>
              <a:off x="1907704" y="1146755"/>
              <a:ext cx="5734968" cy="249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22 Rectángulo redondeado"/>
            <p:cNvSpPr/>
            <p:nvPr userDrawn="1"/>
          </p:nvSpPr>
          <p:spPr bwMode="auto">
            <a:xfrm>
              <a:off x="1691680" y="1146755"/>
              <a:ext cx="6192688" cy="2498269"/>
            </a:xfrm>
            <a:prstGeom prst="roundRect">
              <a:avLst/>
            </a:prstGeom>
            <a:solidFill>
              <a:schemeClr val="bg1">
                <a:alpha val="86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dirty="0" smtClean="0">
                <a:ln>
                  <a:noFill/>
                </a:ln>
                <a:solidFill>
                  <a:schemeClr val="tx1"/>
                </a:solidFill>
                <a:effectLst/>
                <a:latin typeface="Arial" charset="0"/>
              </a:endParaRPr>
            </a:p>
          </p:txBody>
        </p:sp>
      </p:grpSp>
      <p:pic>
        <p:nvPicPr>
          <p:cNvPr id="25" name="Picture 27"/>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b="363"/>
          <a:stretch/>
        </p:blipFill>
        <p:spPr bwMode="auto">
          <a:xfrm>
            <a:off x="8028384" y="323246"/>
            <a:ext cx="728556" cy="54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34 Rectángulo"/>
          <p:cNvSpPr>
            <a:spLocks noChangeArrowheads="1"/>
          </p:cNvSpPr>
          <p:nvPr userDrawn="1"/>
        </p:nvSpPr>
        <p:spPr bwMode="auto">
          <a:xfrm>
            <a:off x="225936" y="409352"/>
            <a:ext cx="107156" cy="787400"/>
          </a:xfrm>
          <a:prstGeom prst="rect">
            <a:avLst/>
          </a:prstGeom>
          <a:solidFill>
            <a:schemeClr val="bg1">
              <a:lumMod val="50000"/>
            </a:schemeClr>
          </a:solidFill>
          <a:ln>
            <a:noFill/>
          </a:ln>
          <a:extLst/>
        </p:spPr>
        <p:txBody>
          <a:bodyPr wrap="square">
            <a:spAutoFit/>
          </a:bodyPr>
          <a:lstStyle/>
          <a:p>
            <a:pPr algn="r" eaLnBrk="1" hangingPunct="1"/>
            <a:endParaRPr lang="es-CL" sz="1400" dirty="0"/>
          </a:p>
        </p:txBody>
      </p:sp>
    </p:spTree>
    <p:extLst>
      <p:ext uri="{BB962C8B-B14F-4D97-AF65-F5344CB8AC3E}">
        <p14:creationId xmlns:p14="http://schemas.microsoft.com/office/powerpoint/2010/main" val="957662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spcBef>
          <a:spcPct val="0"/>
        </a:spcBef>
        <a:buNone/>
        <a:defRPr sz="4400" b="0" kern="1200">
          <a:solidFill>
            <a:schemeClr val="tx1">
              <a:lumMod val="65000"/>
              <a:lumOff val="35000"/>
            </a:schemeClr>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mailto:laguirre@mutual.cl" TargetMode="External"/><Relationship Id="rId2" Type="http://schemas.openxmlformats.org/officeDocument/2006/relationships/hyperlink" Target="mailto:comit&#233;_etica@mutual.cl"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healthresearchweb.org/es/chile/institution_4660"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2670076"/>
            <a:ext cx="8064896" cy="176703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4338" name="Rectangle 11"/>
          <p:cNvSpPr>
            <a:spLocks noChangeArrowheads="1"/>
          </p:cNvSpPr>
          <p:nvPr/>
        </p:nvSpPr>
        <p:spPr bwMode="auto">
          <a:xfrm>
            <a:off x="539552" y="2670076"/>
            <a:ext cx="8064896" cy="1767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es-CL" sz="4000" dirty="0" smtClean="0">
                <a:solidFill>
                  <a:schemeClr val="bg1"/>
                </a:solidFill>
                <a:latin typeface="Verdana" pitchFamily="34" charset="0"/>
              </a:rPr>
              <a:t>Comité de Ética Científico</a:t>
            </a:r>
          </a:p>
          <a:p>
            <a:pPr algn="ctr"/>
            <a:r>
              <a:rPr lang="es-CL" sz="2400" dirty="0" smtClean="0"/>
              <a:t> </a:t>
            </a:r>
            <a:r>
              <a:rPr lang="es-CL" sz="2800" dirty="0">
                <a:solidFill>
                  <a:schemeClr val="bg1"/>
                </a:solidFill>
              </a:rPr>
              <a:t>Avances y estado actual de la investigación en Mutual de Seguridad </a:t>
            </a:r>
            <a:r>
              <a:rPr lang="es-CL" sz="2400" dirty="0"/>
              <a:t>	</a:t>
            </a:r>
          </a:p>
          <a:p>
            <a:pPr algn="ctr"/>
            <a:endParaRPr lang="es-CL" sz="2400" dirty="0">
              <a:solidFill>
                <a:schemeClr val="bg1"/>
              </a:solidFill>
              <a:latin typeface="Verdana" pitchFamily="34" charset="0"/>
            </a:endParaRPr>
          </a:p>
        </p:txBody>
      </p:sp>
      <p:sp>
        <p:nvSpPr>
          <p:cNvPr id="14339" name="2 Subtítulo"/>
          <p:cNvSpPr>
            <a:spLocks noGrp="1"/>
          </p:cNvSpPr>
          <p:nvPr>
            <p:ph type="subTitle" idx="4294967295"/>
          </p:nvPr>
        </p:nvSpPr>
        <p:spPr bwMode="auto">
          <a:xfrm>
            <a:off x="3779912" y="4946873"/>
            <a:ext cx="5000625" cy="714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indent="0" eaLnBrk="1" hangingPunct="1">
              <a:lnSpc>
                <a:spcPct val="50000"/>
              </a:lnSpc>
              <a:spcBef>
                <a:spcPct val="50000"/>
              </a:spcBef>
              <a:buNone/>
            </a:pPr>
            <a:r>
              <a:rPr lang="es-MX" sz="1600" b="1" dirty="0" smtClean="0"/>
              <a:t>Dra. María Elisa León</a:t>
            </a:r>
          </a:p>
          <a:p>
            <a:pPr marL="0" indent="0" eaLnBrk="1" hangingPunct="1">
              <a:lnSpc>
                <a:spcPct val="50000"/>
              </a:lnSpc>
              <a:spcBef>
                <a:spcPct val="50000"/>
              </a:spcBef>
              <a:buNone/>
            </a:pPr>
            <a:r>
              <a:rPr lang="es-MX" sz="1600" dirty="0" smtClean="0"/>
              <a:t>Presidenta del Comité de Ética Científico</a:t>
            </a:r>
          </a:p>
          <a:p>
            <a:pPr marL="0" indent="0" eaLnBrk="1" hangingPunct="1">
              <a:lnSpc>
                <a:spcPct val="50000"/>
              </a:lnSpc>
              <a:spcBef>
                <a:spcPct val="50000"/>
              </a:spcBef>
              <a:buNone/>
            </a:pPr>
            <a:r>
              <a:rPr lang="es-MX" sz="1600" dirty="0" smtClean="0"/>
              <a:t>Mutual de Seguridad </a:t>
            </a:r>
            <a:r>
              <a:rPr lang="es-MX" sz="1600" dirty="0" err="1" smtClean="0"/>
              <a:t>CChC</a:t>
            </a:r>
            <a:endParaRPr lang="es-MX" sz="1600" dirty="0" smtClean="0"/>
          </a:p>
        </p:txBody>
      </p:sp>
      <p:sp>
        <p:nvSpPr>
          <p:cNvPr id="14340" name="3 Marcador de fecha"/>
          <p:cNvSpPr txBox="1">
            <a:spLocks noGrp="1"/>
          </p:cNvSpPr>
          <p:nvPr/>
        </p:nvSpPr>
        <p:spPr bwMode="auto">
          <a:xfrm>
            <a:off x="2984500" y="6135266"/>
            <a:ext cx="3175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s-CL" sz="1000" b="1" dirty="0">
                <a:solidFill>
                  <a:srgbClr val="0C1727"/>
                </a:solidFill>
                <a:latin typeface="Verdana" pitchFamily="34" charset="0"/>
              </a:rPr>
              <a:t>Santiago, </a:t>
            </a:r>
            <a:r>
              <a:rPr lang="es-CL" sz="1000" b="1" dirty="0" smtClean="0">
                <a:solidFill>
                  <a:srgbClr val="0C1727"/>
                </a:solidFill>
                <a:latin typeface="Verdana" pitchFamily="34" charset="0"/>
              </a:rPr>
              <a:t> 12 de noviembre 2013</a:t>
            </a:r>
            <a:endParaRPr lang="en-US" sz="1000" b="1" dirty="0">
              <a:solidFill>
                <a:srgbClr val="0C1727"/>
              </a:solidFill>
              <a:latin typeface="Verdana" pitchFamily="34" charset="0"/>
            </a:endParaRPr>
          </a:p>
        </p:txBody>
      </p:sp>
    </p:spTree>
    <p:extLst>
      <p:ext uri="{BB962C8B-B14F-4D97-AF65-F5344CB8AC3E}">
        <p14:creationId xmlns:p14="http://schemas.microsoft.com/office/powerpoint/2010/main" val="420590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1 Rectángulo"/>
          <p:cNvSpPr>
            <a:spLocks noChangeArrowheads="1"/>
          </p:cNvSpPr>
          <p:nvPr/>
        </p:nvSpPr>
        <p:spPr bwMode="auto">
          <a:xfrm>
            <a:off x="1763688" y="620688"/>
            <a:ext cx="58539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ES" sz="2800" b="1" dirty="0" smtClean="0">
                <a:solidFill>
                  <a:srgbClr val="004C64"/>
                </a:solidFill>
                <a:latin typeface="Verdana" pitchFamily="34" charset="0"/>
              </a:rPr>
              <a:t>Sugerencias para la presentación de proyectos</a:t>
            </a:r>
            <a:endParaRPr lang="es-ES" sz="2800" b="1" dirty="0">
              <a:solidFill>
                <a:srgbClr val="004C64"/>
              </a:solidFill>
              <a:latin typeface="Verdana" pitchFamily="34" charset="0"/>
            </a:endParaRPr>
          </a:p>
        </p:txBody>
      </p:sp>
      <p:sp>
        <p:nvSpPr>
          <p:cNvPr id="4" name="Rectangle 3"/>
          <p:cNvSpPr>
            <a:spLocks noChangeArrowheads="1"/>
          </p:cNvSpPr>
          <p:nvPr/>
        </p:nvSpPr>
        <p:spPr bwMode="auto">
          <a:xfrm>
            <a:off x="619028" y="1916832"/>
            <a:ext cx="8085578" cy="3888432"/>
          </a:xfrm>
          <a:prstGeom prst="rect">
            <a:avLst/>
          </a:prstGeom>
          <a:noFill/>
          <a:ln w="9525" algn="ctr">
            <a:noFill/>
            <a:miter lim="800000"/>
            <a:headEnd/>
            <a:tailEnd/>
          </a:ln>
        </p:spPr>
        <p:txBody>
          <a:bodyPr anchor="ctr"/>
          <a:lstStyle/>
          <a:p>
            <a:pPr marL="342900" indent="-342900" algn="ctr" fontAlgn="auto">
              <a:spcBef>
                <a:spcPts val="0"/>
              </a:spcBef>
              <a:spcAft>
                <a:spcPts val="0"/>
              </a:spcAft>
              <a:buAutoNum type="arabicPeriod"/>
              <a:defRPr/>
            </a:pPr>
            <a:r>
              <a:rPr lang="es-CL" dirty="0" smtClean="0"/>
              <a:t>Enviar la documentación necesaria con anticipación (proyecto de investigación y consentimiento informado) al correo </a:t>
            </a:r>
            <a:r>
              <a:rPr lang="es-CL" dirty="0" smtClean="0">
                <a:hlinkClick r:id="rId2"/>
              </a:rPr>
              <a:t>comité_etica@mutual.cl</a:t>
            </a:r>
            <a:endParaRPr lang="es-CL" dirty="0" smtClean="0"/>
          </a:p>
          <a:p>
            <a:pPr marL="342900" indent="-342900" algn="ctr" fontAlgn="auto">
              <a:spcBef>
                <a:spcPts val="0"/>
              </a:spcBef>
              <a:spcAft>
                <a:spcPts val="0"/>
              </a:spcAft>
              <a:buAutoNum type="arabicPeriod"/>
              <a:defRPr/>
            </a:pPr>
            <a:r>
              <a:rPr lang="es-CL" dirty="0" smtClean="0"/>
              <a:t>Realizar una reflexión ética del proyecto de investigación que de cuenta de las principales implicancias éticas que tiene el mismo</a:t>
            </a:r>
          </a:p>
          <a:p>
            <a:pPr marL="342900" indent="-342900" algn="ctr" fontAlgn="auto">
              <a:spcBef>
                <a:spcPts val="0"/>
              </a:spcBef>
              <a:spcAft>
                <a:spcPts val="0"/>
              </a:spcAft>
              <a:buAutoNum type="arabicPeriod"/>
              <a:defRPr/>
            </a:pPr>
            <a:r>
              <a:rPr lang="es-CL" dirty="0" smtClean="0"/>
              <a:t>La metodología es importante en la evaluación ética. </a:t>
            </a:r>
          </a:p>
          <a:p>
            <a:pPr marL="342900" indent="-342900" algn="ctr" fontAlgn="auto">
              <a:spcBef>
                <a:spcPts val="0"/>
              </a:spcBef>
              <a:spcAft>
                <a:spcPts val="0"/>
              </a:spcAft>
              <a:buAutoNum type="arabicPeriod"/>
              <a:defRPr/>
            </a:pPr>
            <a:r>
              <a:rPr lang="es-CL" dirty="0" smtClean="0"/>
              <a:t>¿En base a qué se han rechazado proyectos? No se ha presentado el consentimiento informado, la reflexión ética no es suficiente o el proyecto de investigación no está acorde con la legislación nacional (Leyes 20.210, 20.584 y 19.628) </a:t>
            </a:r>
          </a:p>
          <a:p>
            <a:pPr marL="342900" indent="-342900" algn="ctr" fontAlgn="auto">
              <a:spcBef>
                <a:spcPts val="0"/>
              </a:spcBef>
              <a:spcAft>
                <a:spcPts val="0"/>
              </a:spcAft>
              <a:buAutoNum type="arabicPeriod"/>
              <a:defRPr/>
            </a:pPr>
            <a:r>
              <a:rPr lang="es-CL" dirty="0" smtClean="0"/>
              <a:t>Ante dudas o consultas se pueden contactar con el Secretario Académico del CEC, Leonardo Aguirre </a:t>
            </a:r>
            <a:r>
              <a:rPr lang="es-CL" dirty="0" smtClean="0">
                <a:hlinkClick r:id="rId3"/>
              </a:rPr>
              <a:t>laguirre@mutual.cl</a:t>
            </a:r>
            <a:r>
              <a:rPr lang="es-CL" dirty="0" smtClean="0"/>
              <a:t> anexo 9414</a:t>
            </a:r>
            <a:endParaRPr lang="es-CL" dirty="0"/>
          </a:p>
        </p:txBody>
      </p:sp>
    </p:spTree>
    <p:extLst>
      <p:ext uri="{BB962C8B-B14F-4D97-AF65-F5344CB8AC3E}">
        <p14:creationId xmlns:p14="http://schemas.microsoft.com/office/powerpoint/2010/main" val="363521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11 Rectángulo"/>
          <p:cNvSpPr>
            <a:spLocks noChangeArrowheads="1"/>
          </p:cNvSpPr>
          <p:nvPr/>
        </p:nvSpPr>
        <p:spPr bwMode="auto">
          <a:xfrm>
            <a:off x="440035" y="530448"/>
            <a:ext cx="766035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ES" sz="2800" b="1" dirty="0" smtClean="0">
                <a:solidFill>
                  <a:srgbClr val="004C64"/>
                </a:solidFill>
                <a:latin typeface="Verdana" pitchFamily="34" charset="0"/>
              </a:rPr>
              <a:t>Somos parte de la red de Comités de Ética Científico de la OPS</a:t>
            </a:r>
            <a:endParaRPr lang="es-ES" sz="2800" b="1" dirty="0">
              <a:solidFill>
                <a:srgbClr val="004C64"/>
              </a:solidFill>
              <a:latin typeface="Verdana" pitchFamily="34" charset="0"/>
            </a:endParaRPr>
          </a:p>
        </p:txBody>
      </p:sp>
      <p:sp>
        <p:nvSpPr>
          <p:cNvPr id="8" name="4 Marcador de número de diapositiva"/>
          <p:cNvSpPr txBox="1">
            <a:spLocks/>
          </p:cNvSpPr>
          <p:nvPr/>
        </p:nvSpPr>
        <p:spPr bwMode="auto">
          <a:xfrm>
            <a:off x="8388424" y="6232227"/>
            <a:ext cx="57606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988AC88-F30C-4253-AF7E-4EEA70353E3E}" type="slidenum">
              <a:rPr lang="en-US" sz="1600">
                <a:solidFill>
                  <a:schemeClr val="tx1">
                    <a:lumMod val="75000"/>
                    <a:lumOff val="25000"/>
                  </a:schemeClr>
                </a:solidFill>
                <a:latin typeface="Calibri" pitchFamily="34" charset="0"/>
              </a:rPr>
              <a:pPr eaLnBrk="1" hangingPunct="1"/>
              <a:t>11</a:t>
            </a:fld>
            <a:endParaRPr lang="en-US" sz="1600" dirty="0">
              <a:solidFill>
                <a:schemeClr val="tx1">
                  <a:lumMod val="75000"/>
                  <a:lumOff val="25000"/>
                </a:schemeClr>
              </a:solidFill>
              <a:latin typeface="Calibri"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251" r="2869" b="9813"/>
          <a:stretch/>
        </p:blipFill>
        <p:spPr bwMode="auto">
          <a:xfrm>
            <a:off x="343285" y="1616027"/>
            <a:ext cx="8277669" cy="479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Elipse"/>
          <p:cNvSpPr/>
          <p:nvPr/>
        </p:nvSpPr>
        <p:spPr>
          <a:xfrm>
            <a:off x="1379997" y="3284984"/>
            <a:ext cx="2160240" cy="28803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b="1">
              <a:ln w="18000">
                <a:solidFill>
                  <a:srgbClr val="FF0000"/>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37185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1 Rectángulo"/>
          <p:cNvSpPr>
            <a:spLocks noChangeArrowheads="1"/>
          </p:cNvSpPr>
          <p:nvPr/>
        </p:nvSpPr>
        <p:spPr bwMode="auto">
          <a:xfrm>
            <a:off x="440035" y="530448"/>
            <a:ext cx="82089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ES" sz="2800" b="1" dirty="0" smtClean="0">
                <a:solidFill>
                  <a:srgbClr val="004C64"/>
                </a:solidFill>
                <a:latin typeface="Verdana" pitchFamily="34" charset="0"/>
              </a:rPr>
              <a:t>Información disponible en </a:t>
            </a:r>
          </a:p>
          <a:p>
            <a:pPr algn="ctr"/>
            <a:r>
              <a:rPr lang="es-CL" sz="2800" dirty="0">
                <a:hlinkClick r:id="rId2"/>
              </a:rPr>
              <a:t>http://</a:t>
            </a:r>
            <a:r>
              <a:rPr lang="es-CL" sz="2800" dirty="0" smtClean="0">
                <a:hlinkClick r:id="rId2"/>
              </a:rPr>
              <a:t>www.healthresearchweb.org/</a:t>
            </a:r>
            <a:endParaRPr lang="es-ES" sz="2800" b="1" dirty="0">
              <a:solidFill>
                <a:srgbClr val="004C64"/>
              </a:solidFill>
              <a:latin typeface="Verdana" pitchFamily="34" charset="0"/>
            </a:endParaRPr>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8722" r="910" b="6576"/>
          <a:stretch/>
        </p:blipFill>
        <p:spPr bwMode="auto">
          <a:xfrm>
            <a:off x="440036" y="1484555"/>
            <a:ext cx="8208912" cy="512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188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1 Rectángulo"/>
          <p:cNvSpPr>
            <a:spLocks noChangeArrowheads="1"/>
          </p:cNvSpPr>
          <p:nvPr/>
        </p:nvSpPr>
        <p:spPr bwMode="auto">
          <a:xfrm>
            <a:off x="440035" y="530448"/>
            <a:ext cx="82089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CL" sz="2800" b="1" dirty="0" smtClean="0">
                <a:solidFill>
                  <a:srgbClr val="004C64"/>
                </a:solidFill>
                <a:latin typeface="Verdana" pitchFamily="34" charset="0"/>
              </a:rPr>
              <a:t>Participación en actividades de formación</a:t>
            </a:r>
            <a:endParaRPr lang="es-ES" sz="2800" b="1" dirty="0">
              <a:solidFill>
                <a:srgbClr val="004C64"/>
              </a:solidFill>
              <a:latin typeface="Verdana" pitchFamily="34" charset="0"/>
            </a:endParaRPr>
          </a:p>
        </p:txBody>
      </p:sp>
      <p:sp>
        <p:nvSpPr>
          <p:cNvPr id="3" name="2 Rectángulo"/>
          <p:cNvSpPr/>
          <p:nvPr/>
        </p:nvSpPr>
        <p:spPr>
          <a:xfrm>
            <a:off x="1835696" y="1628800"/>
            <a:ext cx="5904655" cy="646331"/>
          </a:xfrm>
          <a:prstGeom prst="rect">
            <a:avLst/>
          </a:prstGeom>
        </p:spPr>
        <p:txBody>
          <a:bodyPr wrap="square">
            <a:spAutoFit/>
          </a:bodyPr>
          <a:lstStyle/>
          <a:p>
            <a:pPr algn="ctr"/>
            <a:r>
              <a:rPr lang="es-CL" dirty="0" smtClean="0"/>
              <a:t>El CEC ha participado en diversas actividades de formación y discusión</a:t>
            </a:r>
            <a:endParaRPr lang="es-CL" dirty="0"/>
          </a:p>
        </p:txBody>
      </p:sp>
      <p:sp>
        <p:nvSpPr>
          <p:cNvPr id="4" name="3 Rectángulo"/>
          <p:cNvSpPr/>
          <p:nvPr/>
        </p:nvSpPr>
        <p:spPr>
          <a:xfrm>
            <a:off x="899592" y="2340423"/>
            <a:ext cx="2907196" cy="1477328"/>
          </a:xfrm>
          <a:prstGeom prst="rect">
            <a:avLst/>
          </a:prstGeom>
        </p:spPr>
        <p:txBody>
          <a:bodyPr wrap="square">
            <a:spAutoFit/>
          </a:bodyPr>
          <a:lstStyle/>
          <a:p>
            <a:r>
              <a:rPr lang="es-CL" b="1" dirty="0"/>
              <a:t>S</a:t>
            </a:r>
            <a:r>
              <a:rPr lang="es-CL" b="1" dirty="0" smtClean="0"/>
              <a:t>eminario de Bioética: “Actualización en ética de la investigación en seres humanos”</a:t>
            </a:r>
          </a:p>
          <a:p>
            <a:r>
              <a:rPr lang="es-CL" b="1" dirty="0"/>
              <a:t>O</a:t>
            </a:r>
            <a:r>
              <a:rPr lang="es-CL" b="1" dirty="0" smtClean="0"/>
              <a:t>rganizado por FONIS</a:t>
            </a:r>
            <a:endParaRPr lang="es-CL"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7280" y="2340423"/>
            <a:ext cx="3677088"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899592" y="4149080"/>
            <a:ext cx="2736304" cy="1477328"/>
          </a:xfrm>
          <a:prstGeom prst="rect">
            <a:avLst/>
          </a:prstGeom>
        </p:spPr>
        <p:txBody>
          <a:bodyPr wrap="square">
            <a:spAutoFit/>
          </a:bodyPr>
          <a:lstStyle/>
          <a:p>
            <a:r>
              <a:rPr lang="es-CL" dirty="0"/>
              <a:t>"</a:t>
            </a:r>
            <a:r>
              <a:rPr lang="es-CL" b="1" dirty="0"/>
              <a:t>Ética de la investigación sobre medicamentos de uso humano y acceso a los </a:t>
            </a:r>
            <a:r>
              <a:rPr lang="es-CL" b="1" dirty="0" smtClean="0"/>
              <a:t>medicamentos»</a:t>
            </a:r>
          </a:p>
          <a:p>
            <a:r>
              <a:rPr lang="es-CL" b="1" dirty="0" smtClean="0"/>
              <a:t>Organizado por la UDD</a:t>
            </a:r>
            <a:endParaRPr lang="es-CL" dirty="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4456" y="4149080"/>
            <a:ext cx="3779912" cy="1608242"/>
          </a:xfrm>
          <a:prstGeom prst="rect">
            <a:avLst/>
          </a:prstGeom>
        </p:spPr>
      </p:pic>
    </p:spTree>
    <p:extLst>
      <p:ext uri="{BB962C8B-B14F-4D97-AF65-F5344CB8AC3E}">
        <p14:creationId xmlns:p14="http://schemas.microsoft.com/office/powerpoint/2010/main" val="2147263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1 Rectángulo"/>
          <p:cNvSpPr>
            <a:spLocks noChangeArrowheads="1"/>
          </p:cNvSpPr>
          <p:nvPr/>
        </p:nvSpPr>
        <p:spPr bwMode="auto">
          <a:xfrm>
            <a:off x="440035" y="530448"/>
            <a:ext cx="82089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CL" sz="2800" b="1" dirty="0" smtClean="0">
                <a:solidFill>
                  <a:srgbClr val="004C64"/>
                </a:solidFill>
                <a:latin typeface="Verdana" pitchFamily="34" charset="0"/>
              </a:rPr>
              <a:t>Para finalizar</a:t>
            </a:r>
            <a:endParaRPr lang="es-ES" sz="2800" b="1" dirty="0">
              <a:solidFill>
                <a:srgbClr val="004C64"/>
              </a:solidFill>
              <a:latin typeface="Verdana" pitchFamily="34" charset="0"/>
            </a:endParaRPr>
          </a:p>
        </p:txBody>
      </p:sp>
      <p:sp>
        <p:nvSpPr>
          <p:cNvPr id="3" name="2 Rectángulo"/>
          <p:cNvSpPr/>
          <p:nvPr/>
        </p:nvSpPr>
        <p:spPr>
          <a:xfrm>
            <a:off x="498288" y="2492896"/>
            <a:ext cx="8092405" cy="1661993"/>
          </a:xfrm>
          <a:prstGeom prst="rect">
            <a:avLst/>
          </a:prstGeom>
        </p:spPr>
        <p:txBody>
          <a:bodyPr wrap="square">
            <a:spAutoFit/>
          </a:bodyPr>
          <a:lstStyle/>
          <a:p>
            <a:pPr algn="ctr"/>
            <a:r>
              <a:rPr lang="es-ES" sz="3400" b="1" dirty="0" smtClean="0">
                <a:solidFill>
                  <a:srgbClr val="C00000"/>
                </a:solidFill>
              </a:rPr>
              <a:t>El desafío 2014 es lograr la acreditación como Comité de Ética Científico ante la SEREMI de Salud antes Junio de 2014</a:t>
            </a:r>
            <a:endParaRPr lang="es-CL" sz="3400" b="1" dirty="0">
              <a:solidFill>
                <a:srgbClr val="C00000"/>
              </a:solidFill>
            </a:endParaRPr>
          </a:p>
        </p:txBody>
      </p:sp>
    </p:spTree>
    <p:extLst>
      <p:ext uri="{BB962C8B-B14F-4D97-AF65-F5344CB8AC3E}">
        <p14:creationId xmlns:p14="http://schemas.microsoft.com/office/powerpoint/2010/main" val="2028475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1 Rectángulo"/>
          <p:cNvSpPr>
            <a:spLocks noChangeArrowheads="1"/>
          </p:cNvSpPr>
          <p:nvPr/>
        </p:nvSpPr>
        <p:spPr bwMode="auto">
          <a:xfrm>
            <a:off x="407541" y="2852936"/>
            <a:ext cx="82089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CL" sz="3400" b="1" dirty="0" smtClean="0">
                <a:solidFill>
                  <a:srgbClr val="004C64"/>
                </a:solidFill>
                <a:latin typeface="Verdana" pitchFamily="34" charset="0"/>
              </a:rPr>
              <a:t>¡Muchas Gracias!</a:t>
            </a:r>
            <a:endParaRPr lang="es-ES" sz="3400" b="1" dirty="0">
              <a:solidFill>
                <a:srgbClr val="004C64"/>
              </a:solidFill>
              <a:latin typeface="Verdana" pitchFamily="34" charset="0"/>
            </a:endParaRPr>
          </a:p>
        </p:txBody>
      </p:sp>
    </p:spTree>
    <p:extLst>
      <p:ext uri="{BB962C8B-B14F-4D97-AF65-F5344CB8AC3E}">
        <p14:creationId xmlns:p14="http://schemas.microsoft.com/office/powerpoint/2010/main" val="3634441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11 Rectángulo"/>
          <p:cNvSpPr>
            <a:spLocks noChangeArrowheads="1"/>
          </p:cNvSpPr>
          <p:nvPr/>
        </p:nvSpPr>
        <p:spPr bwMode="auto">
          <a:xfrm>
            <a:off x="2514133" y="791592"/>
            <a:ext cx="4104456"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2800" b="1" dirty="0" smtClean="0">
                <a:solidFill>
                  <a:srgbClr val="004C64"/>
                </a:solidFill>
                <a:latin typeface="Verdana" pitchFamily="34" charset="0"/>
              </a:rPr>
              <a:t>Un poco de Historia</a:t>
            </a:r>
            <a:endParaRPr lang="es-ES" sz="2800" b="1" dirty="0">
              <a:solidFill>
                <a:srgbClr val="004C64"/>
              </a:solidFill>
              <a:latin typeface="Verdana" pitchFamily="34" charset="0"/>
            </a:endParaRPr>
          </a:p>
        </p:txBody>
      </p:sp>
      <p:sp>
        <p:nvSpPr>
          <p:cNvPr id="8" name="4 Marcador de número de diapositiva"/>
          <p:cNvSpPr txBox="1">
            <a:spLocks/>
          </p:cNvSpPr>
          <p:nvPr/>
        </p:nvSpPr>
        <p:spPr bwMode="auto">
          <a:xfrm>
            <a:off x="8388424" y="6232227"/>
            <a:ext cx="57606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988AC88-F30C-4253-AF7E-4EEA70353E3E}" type="slidenum">
              <a:rPr lang="en-US" sz="1600">
                <a:solidFill>
                  <a:schemeClr val="tx1">
                    <a:lumMod val="75000"/>
                    <a:lumOff val="25000"/>
                  </a:schemeClr>
                </a:solidFill>
                <a:latin typeface="Calibri" pitchFamily="34" charset="0"/>
              </a:rPr>
              <a:pPr eaLnBrk="1" hangingPunct="1"/>
              <a:t>2</a:t>
            </a:fld>
            <a:endParaRPr lang="en-US" sz="1600" dirty="0">
              <a:solidFill>
                <a:schemeClr val="tx1">
                  <a:lumMod val="75000"/>
                  <a:lumOff val="25000"/>
                </a:schemeClr>
              </a:solidFill>
              <a:latin typeface="Calibri" pitchFamily="34" charset="0"/>
            </a:endParaRPr>
          </a:p>
        </p:txBody>
      </p:sp>
      <p:sp>
        <p:nvSpPr>
          <p:cNvPr id="10" name="Rectangle 3"/>
          <p:cNvSpPr>
            <a:spLocks noChangeArrowheads="1"/>
          </p:cNvSpPr>
          <p:nvPr/>
        </p:nvSpPr>
        <p:spPr bwMode="auto">
          <a:xfrm>
            <a:off x="523572" y="1484783"/>
            <a:ext cx="8085578" cy="4747443"/>
          </a:xfrm>
          <a:prstGeom prst="rect">
            <a:avLst/>
          </a:prstGeom>
          <a:noFill/>
          <a:ln w="9525" algn="ctr">
            <a:noFill/>
            <a:miter lim="800000"/>
            <a:headEnd/>
            <a:tailEnd/>
          </a:ln>
        </p:spPr>
        <p:txBody>
          <a:bodyPr anchor="ctr"/>
          <a:lstStyle/>
          <a:p>
            <a:pPr algn="ctr" fontAlgn="auto">
              <a:spcBef>
                <a:spcPts val="0"/>
              </a:spcBef>
              <a:spcAft>
                <a:spcPts val="0"/>
              </a:spcAft>
              <a:defRPr/>
            </a:pPr>
            <a:r>
              <a:rPr lang="es-CL" kern="0" dirty="0" smtClean="0">
                <a:solidFill>
                  <a:srgbClr val="82B000"/>
                </a:solidFill>
                <a:latin typeface="Verdana" pitchFamily="34" charset="0"/>
              </a:rPr>
              <a:t>Comité de Ética Asistencial</a:t>
            </a:r>
          </a:p>
          <a:p>
            <a:pPr algn="ctr" fontAlgn="auto">
              <a:spcBef>
                <a:spcPts val="0"/>
              </a:spcBef>
              <a:spcAft>
                <a:spcPts val="0"/>
              </a:spcAft>
              <a:defRPr/>
            </a:pPr>
            <a:endParaRPr lang="es-ES" dirty="0" smtClean="0"/>
          </a:p>
          <a:p>
            <a:pPr algn="ctr" fontAlgn="auto">
              <a:spcBef>
                <a:spcPts val="0"/>
              </a:spcBef>
              <a:spcAft>
                <a:spcPts val="0"/>
              </a:spcAft>
              <a:defRPr/>
            </a:pPr>
            <a:r>
              <a:rPr lang="es-ES" dirty="0" smtClean="0"/>
              <a:t>Antes de la existencia del comité de ética científico,  Mutual de Seguridad sólo poseía un comité de ética que se preocupaba de los temas asistenciales propios de la labor clínica del hospital </a:t>
            </a:r>
          </a:p>
          <a:p>
            <a:pPr algn="ctr" fontAlgn="auto">
              <a:spcBef>
                <a:spcPts val="0"/>
              </a:spcBef>
              <a:spcAft>
                <a:spcPts val="0"/>
              </a:spcAft>
              <a:defRPr/>
            </a:pPr>
            <a:endParaRPr lang="es-ES" dirty="0"/>
          </a:p>
          <a:p>
            <a:pPr algn="ctr" fontAlgn="auto">
              <a:spcBef>
                <a:spcPts val="0"/>
              </a:spcBef>
              <a:spcAft>
                <a:spcPts val="0"/>
              </a:spcAft>
              <a:defRPr/>
            </a:pPr>
            <a:r>
              <a:rPr lang="es-ES" dirty="0" smtClean="0"/>
              <a:t>Con el tiempo a este comité comenzaron a llegar consultas respecto a proyectos de investigación y a estudios que se pretendían realizar en el Hospital Mutual y en la red asistencial de salud</a:t>
            </a:r>
          </a:p>
          <a:p>
            <a:pPr algn="ctr" fontAlgn="auto">
              <a:spcBef>
                <a:spcPts val="0"/>
              </a:spcBef>
              <a:spcAft>
                <a:spcPts val="0"/>
              </a:spcAft>
              <a:defRPr/>
            </a:pPr>
            <a:endParaRPr lang="es-ES" dirty="0"/>
          </a:p>
          <a:p>
            <a:pPr algn="ctr" fontAlgn="auto">
              <a:spcBef>
                <a:spcPts val="0"/>
              </a:spcBef>
              <a:spcAft>
                <a:spcPts val="0"/>
              </a:spcAft>
              <a:defRPr/>
            </a:pPr>
            <a:r>
              <a:rPr lang="es-ES" dirty="0" smtClean="0"/>
              <a:t>Ante dichos requerimientos se determinó que la mejor manera de poder evaluar la pertinencia ética de cada uno de estos proyectos es que se separa la evaluación ética asistencial de la evaluación ético científica por lo que se crea un comité independiente</a:t>
            </a:r>
          </a:p>
          <a:p>
            <a:pPr algn="ctr" fontAlgn="auto">
              <a:spcBef>
                <a:spcPts val="0"/>
              </a:spcBef>
              <a:spcAft>
                <a:spcPts val="0"/>
              </a:spcAft>
              <a:defRPr/>
            </a:pPr>
            <a:endParaRPr lang="es-ES" dirty="0"/>
          </a:p>
        </p:txBody>
      </p:sp>
    </p:spTree>
    <p:extLst>
      <p:ext uri="{BB962C8B-B14F-4D97-AF65-F5344CB8AC3E}">
        <p14:creationId xmlns:p14="http://schemas.microsoft.com/office/powerpoint/2010/main" val="337185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11 Rectángulo"/>
          <p:cNvSpPr>
            <a:spLocks noChangeArrowheads="1"/>
          </p:cNvSpPr>
          <p:nvPr/>
        </p:nvSpPr>
        <p:spPr bwMode="auto">
          <a:xfrm>
            <a:off x="2699792" y="672649"/>
            <a:ext cx="4142751"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2800" b="1" dirty="0" smtClean="0">
                <a:solidFill>
                  <a:srgbClr val="004C64"/>
                </a:solidFill>
                <a:latin typeface="Verdana" pitchFamily="34" charset="0"/>
              </a:rPr>
              <a:t>Un poco de Historia</a:t>
            </a:r>
            <a:endParaRPr lang="es-ES" sz="2800" b="1" dirty="0">
              <a:solidFill>
                <a:srgbClr val="004C64"/>
              </a:solidFill>
              <a:latin typeface="Verdana" pitchFamily="34" charset="0"/>
            </a:endParaRPr>
          </a:p>
        </p:txBody>
      </p:sp>
      <p:sp>
        <p:nvSpPr>
          <p:cNvPr id="8" name="4 Marcador de número de diapositiva"/>
          <p:cNvSpPr txBox="1">
            <a:spLocks/>
          </p:cNvSpPr>
          <p:nvPr/>
        </p:nvSpPr>
        <p:spPr bwMode="auto">
          <a:xfrm>
            <a:off x="8388424" y="6232227"/>
            <a:ext cx="57606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988AC88-F30C-4253-AF7E-4EEA70353E3E}" type="slidenum">
              <a:rPr lang="en-US" sz="1600">
                <a:solidFill>
                  <a:schemeClr val="tx1">
                    <a:lumMod val="75000"/>
                    <a:lumOff val="25000"/>
                  </a:schemeClr>
                </a:solidFill>
                <a:latin typeface="Calibri" pitchFamily="34" charset="0"/>
              </a:rPr>
              <a:pPr eaLnBrk="1" hangingPunct="1"/>
              <a:t>3</a:t>
            </a:fld>
            <a:endParaRPr lang="en-US" sz="1600" dirty="0">
              <a:solidFill>
                <a:schemeClr val="tx1">
                  <a:lumMod val="75000"/>
                  <a:lumOff val="25000"/>
                </a:schemeClr>
              </a:solidFill>
              <a:latin typeface="Calibri" pitchFamily="34" charset="0"/>
            </a:endParaRPr>
          </a:p>
        </p:txBody>
      </p:sp>
      <p:sp>
        <p:nvSpPr>
          <p:cNvPr id="11" name="Rectangle 3"/>
          <p:cNvSpPr>
            <a:spLocks noChangeArrowheads="1"/>
          </p:cNvSpPr>
          <p:nvPr/>
        </p:nvSpPr>
        <p:spPr bwMode="auto">
          <a:xfrm>
            <a:off x="523572" y="1260353"/>
            <a:ext cx="8085578" cy="1952623"/>
          </a:xfrm>
          <a:prstGeom prst="rect">
            <a:avLst/>
          </a:prstGeom>
          <a:noFill/>
          <a:ln w="9525" algn="ctr">
            <a:noFill/>
            <a:miter lim="800000"/>
            <a:headEnd/>
            <a:tailEnd/>
          </a:ln>
        </p:spPr>
        <p:txBody>
          <a:bodyPr anchor="ctr"/>
          <a:lstStyle/>
          <a:p>
            <a:pPr algn="ctr" fontAlgn="auto">
              <a:spcBef>
                <a:spcPts val="0"/>
              </a:spcBef>
              <a:spcAft>
                <a:spcPts val="0"/>
              </a:spcAft>
              <a:defRPr/>
            </a:pPr>
            <a:r>
              <a:rPr lang="es-ES" dirty="0" smtClean="0"/>
              <a:t>Es así como el 01 de Junio del año 2012 se constituye formalmente el Comité de Ética Científico mediante una resolución firmada por nuestro Gerente General, Sr. Cristian Moraga Torres</a:t>
            </a:r>
          </a:p>
          <a:p>
            <a:pPr algn="ctr" fontAlgn="auto">
              <a:spcBef>
                <a:spcPts val="0"/>
              </a:spcBef>
              <a:spcAft>
                <a:spcPts val="0"/>
              </a:spcAft>
              <a:defRPr/>
            </a:pPr>
            <a:endParaRPr lang="es-ES" dirty="0"/>
          </a:p>
          <a:p>
            <a:pPr algn="ctr" fontAlgn="auto">
              <a:spcBef>
                <a:spcPts val="0"/>
              </a:spcBef>
              <a:spcAft>
                <a:spcPts val="0"/>
              </a:spcAft>
              <a:defRPr/>
            </a:pPr>
            <a:r>
              <a:rPr lang="es-ES" dirty="0" smtClean="0"/>
              <a:t>Como presidenta de este Comité se designa a la Dra. María Elisa León.</a:t>
            </a:r>
            <a:endParaRPr lang="es-ES" dirty="0"/>
          </a:p>
        </p:txBody>
      </p:sp>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2835" y="3158872"/>
            <a:ext cx="5976664" cy="3255917"/>
          </a:xfrm>
          <a:prstGeom prst="rect">
            <a:avLst/>
          </a:prstGeom>
        </p:spPr>
      </p:pic>
    </p:spTree>
    <p:extLst>
      <p:ext uri="{BB962C8B-B14F-4D97-AF65-F5344CB8AC3E}">
        <p14:creationId xmlns:p14="http://schemas.microsoft.com/office/powerpoint/2010/main" val="337185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11 Rectángulo"/>
          <p:cNvSpPr>
            <a:spLocks noChangeArrowheads="1"/>
          </p:cNvSpPr>
          <p:nvPr/>
        </p:nvSpPr>
        <p:spPr bwMode="auto">
          <a:xfrm>
            <a:off x="3271526" y="673532"/>
            <a:ext cx="24757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ES" sz="2800" b="1" dirty="0" smtClean="0">
                <a:solidFill>
                  <a:srgbClr val="004C64"/>
                </a:solidFill>
                <a:latin typeface="Verdana" pitchFamily="34" charset="0"/>
              </a:rPr>
              <a:t>Miembros</a:t>
            </a:r>
            <a:endParaRPr lang="es-ES" sz="2800" b="1" dirty="0">
              <a:solidFill>
                <a:srgbClr val="004C64"/>
              </a:solidFill>
              <a:latin typeface="Verdana" pitchFamily="34" charset="0"/>
            </a:endParaRPr>
          </a:p>
        </p:txBody>
      </p:sp>
      <p:sp>
        <p:nvSpPr>
          <p:cNvPr id="8" name="4 Marcador de número de diapositiva"/>
          <p:cNvSpPr txBox="1">
            <a:spLocks/>
          </p:cNvSpPr>
          <p:nvPr/>
        </p:nvSpPr>
        <p:spPr bwMode="auto">
          <a:xfrm>
            <a:off x="8388424" y="6232227"/>
            <a:ext cx="57606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988AC88-F30C-4253-AF7E-4EEA70353E3E}" type="slidenum">
              <a:rPr lang="en-US" sz="1600">
                <a:solidFill>
                  <a:schemeClr val="tx1">
                    <a:lumMod val="75000"/>
                    <a:lumOff val="25000"/>
                  </a:schemeClr>
                </a:solidFill>
                <a:latin typeface="Calibri" pitchFamily="34" charset="0"/>
              </a:rPr>
              <a:pPr eaLnBrk="1" hangingPunct="1"/>
              <a:t>4</a:t>
            </a:fld>
            <a:endParaRPr lang="en-US" sz="1600" dirty="0">
              <a:solidFill>
                <a:schemeClr val="tx1">
                  <a:lumMod val="75000"/>
                  <a:lumOff val="25000"/>
                </a:schemeClr>
              </a:solidFill>
              <a:latin typeface="Calibri" pitchFamily="34" charset="0"/>
            </a:endParaRPr>
          </a:p>
        </p:txBody>
      </p:sp>
      <p:sp>
        <p:nvSpPr>
          <p:cNvPr id="6" name="Rectangle 3"/>
          <p:cNvSpPr>
            <a:spLocks noChangeArrowheads="1"/>
          </p:cNvSpPr>
          <p:nvPr/>
        </p:nvSpPr>
        <p:spPr bwMode="auto">
          <a:xfrm>
            <a:off x="434134" y="1557852"/>
            <a:ext cx="8085578" cy="4674375"/>
          </a:xfrm>
          <a:prstGeom prst="rect">
            <a:avLst/>
          </a:prstGeom>
          <a:noFill/>
          <a:ln w="9525" algn="ctr">
            <a:noFill/>
            <a:miter lim="800000"/>
            <a:headEnd/>
            <a:tailEnd/>
          </a:ln>
        </p:spPr>
        <p:txBody>
          <a:bodyPr anchor="ctr"/>
          <a:lstStyle/>
          <a:p>
            <a:pPr algn="ctr" fontAlgn="auto">
              <a:spcBef>
                <a:spcPts val="0"/>
              </a:spcBef>
              <a:spcAft>
                <a:spcPts val="0"/>
              </a:spcAft>
              <a:defRPr/>
            </a:pPr>
            <a:r>
              <a:rPr lang="es-CL" kern="0" dirty="0" smtClean="0">
                <a:solidFill>
                  <a:srgbClr val="82B000"/>
                </a:solidFill>
                <a:latin typeface="Verdana" pitchFamily="34" charset="0"/>
              </a:rPr>
              <a:t>María Elisa León</a:t>
            </a:r>
          </a:p>
          <a:p>
            <a:pPr algn="ctr" fontAlgn="auto">
              <a:spcBef>
                <a:spcPts val="0"/>
              </a:spcBef>
              <a:spcAft>
                <a:spcPts val="0"/>
              </a:spcAft>
              <a:defRPr/>
            </a:pPr>
            <a:r>
              <a:rPr lang="es-CL" dirty="0" smtClean="0"/>
              <a:t>Presidenta</a:t>
            </a:r>
          </a:p>
          <a:p>
            <a:pPr fontAlgn="auto">
              <a:spcBef>
                <a:spcPts val="0"/>
              </a:spcBef>
              <a:spcAft>
                <a:spcPts val="0"/>
              </a:spcAft>
              <a:defRPr/>
            </a:pPr>
            <a:endParaRPr lang="es-CL" kern="0" dirty="0" smtClean="0">
              <a:solidFill>
                <a:srgbClr val="82B000"/>
              </a:solidFill>
              <a:latin typeface="Verdana" pitchFamily="34" charset="0"/>
            </a:endParaRPr>
          </a:p>
          <a:p>
            <a:pPr algn="ctr" fontAlgn="auto">
              <a:spcBef>
                <a:spcPts val="0"/>
              </a:spcBef>
              <a:spcAft>
                <a:spcPts val="0"/>
              </a:spcAft>
              <a:defRPr/>
            </a:pPr>
            <a:r>
              <a:rPr lang="es-CL" kern="0" dirty="0" smtClean="0">
                <a:solidFill>
                  <a:srgbClr val="82B000"/>
                </a:solidFill>
                <a:latin typeface="Verdana" pitchFamily="34" charset="0"/>
              </a:rPr>
              <a:t>Miguel Angel Marchesse </a:t>
            </a:r>
            <a:endParaRPr lang="es-CL" kern="0" dirty="0">
              <a:solidFill>
                <a:srgbClr val="82B000"/>
              </a:solidFill>
              <a:latin typeface="Verdana" pitchFamily="34" charset="0"/>
            </a:endParaRPr>
          </a:p>
          <a:p>
            <a:pPr algn="ctr" fontAlgn="auto">
              <a:spcBef>
                <a:spcPts val="0"/>
              </a:spcBef>
              <a:spcAft>
                <a:spcPts val="0"/>
              </a:spcAft>
              <a:defRPr/>
            </a:pPr>
            <a:r>
              <a:rPr lang="es-CL" dirty="0" smtClean="0"/>
              <a:t>Vice-Presidente</a:t>
            </a:r>
            <a:endParaRPr lang="es-CL" dirty="0"/>
          </a:p>
          <a:p>
            <a:pPr algn="ctr" fontAlgn="auto">
              <a:spcBef>
                <a:spcPts val="0"/>
              </a:spcBef>
              <a:spcAft>
                <a:spcPts val="0"/>
              </a:spcAft>
              <a:defRPr/>
            </a:pPr>
            <a:endParaRPr lang="es-CL" kern="0" dirty="0" smtClean="0">
              <a:solidFill>
                <a:srgbClr val="82B000"/>
              </a:solidFill>
              <a:latin typeface="Verdana" pitchFamily="34" charset="0"/>
            </a:endParaRPr>
          </a:p>
          <a:p>
            <a:pPr algn="ctr" fontAlgn="auto">
              <a:spcBef>
                <a:spcPts val="0"/>
              </a:spcBef>
              <a:spcAft>
                <a:spcPts val="0"/>
              </a:spcAft>
              <a:defRPr/>
            </a:pPr>
            <a:r>
              <a:rPr lang="es-CL" kern="0" dirty="0" smtClean="0">
                <a:solidFill>
                  <a:srgbClr val="82B000"/>
                </a:solidFill>
                <a:latin typeface="Verdana" pitchFamily="34" charset="0"/>
              </a:rPr>
              <a:t>Leonardo Aguirre  </a:t>
            </a:r>
            <a:endParaRPr lang="es-CL" kern="0" dirty="0">
              <a:solidFill>
                <a:srgbClr val="82B000"/>
              </a:solidFill>
              <a:latin typeface="Verdana" pitchFamily="34" charset="0"/>
            </a:endParaRPr>
          </a:p>
          <a:p>
            <a:pPr algn="ctr" fontAlgn="auto">
              <a:spcBef>
                <a:spcPts val="0"/>
              </a:spcBef>
              <a:spcAft>
                <a:spcPts val="0"/>
              </a:spcAft>
              <a:defRPr/>
            </a:pPr>
            <a:r>
              <a:rPr lang="es-CL" dirty="0" smtClean="0"/>
              <a:t>Secretario Académico</a:t>
            </a:r>
          </a:p>
          <a:p>
            <a:pPr algn="ctr" fontAlgn="auto">
              <a:spcBef>
                <a:spcPts val="0"/>
              </a:spcBef>
              <a:spcAft>
                <a:spcPts val="0"/>
              </a:spcAft>
              <a:defRPr/>
            </a:pPr>
            <a:endParaRPr lang="es-CL" kern="0" dirty="0" smtClean="0">
              <a:solidFill>
                <a:srgbClr val="82B000"/>
              </a:solidFill>
              <a:latin typeface="Verdana" pitchFamily="34" charset="0"/>
            </a:endParaRPr>
          </a:p>
          <a:p>
            <a:pPr algn="ctr" fontAlgn="auto">
              <a:spcBef>
                <a:spcPts val="0"/>
              </a:spcBef>
              <a:spcAft>
                <a:spcPts val="0"/>
              </a:spcAft>
              <a:defRPr/>
            </a:pPr>
            <a:r>
              <a:rPr lang="es-CL" kern="0" dirty="0" smtClean="0">
                <a:solidFill>
                  <a:srgbClr val="82B000"/>
                </a:solidFill>
                <a:latin typeface="Verdana" pitchFamily="34" charset="0"/>
              </a:rPr>
              <a:t>Norma Bermudez </a:t>
            </a:r>
            <a:endParaRPr lang="es-CL" kern="0" dirty="0">
              <a:solidFill>
                <a:srgbClr val="82B000"/>
              </a:solidFill>
              <a:latin typeface="Verdana" pitchFamily="34" charset="0"/>
            </a:endParaRPr>
          </a:p>
          <a:p>
            <a:pPr algn="ctr" fontAlgn="auto">
              <a:spcBef>
                <a:spcPts val="0"/>
              </a:spcBef>
              <a:spcAft>
                <a:spcPts val="0"/>
              </a:spcAft>
              <a:defRPr/>
            </a:pPr>
            <a:r>
              <a:rPr lang="es-CL" dirty="0" smtClean="0"/>
              <a:t>Integrante</a:t>
            </a:r>
          </a:p>
          <a:p>
            <a:pPr algn="ctr" fontAlgn="auto">
              <a:spcBef>
                <a:spcPts val="0"/>
              </a:spcBef>
              <a:spcAft>
                <a:spcPts val="0"/>
              </a:spcAft>
              <a:defRPr/>
            </a:pPr>
            <a:endParaRPr lang="es-CL" dirty="0"/>
          </a:p>
          <a:p>
            <a:pPr algn="ctr" fontAlgn="auto">
              <a:spcBef>
                <a:spcPts val="0"/>
              </a:spcBef>
              <a:spcAft>
                <a:spcPts val="0"/>
              </a:spcAft>
              <a:defRPr/>
            </a:pPr>
            <a:r>
              <a:rPr lang="es-CL" kern="0" dirty="0" smtClean="0">
                <a:solidFill>
                  <a:srgbClr val="82B000"/>
                </a:solidFill>
                <a:latin typeface="Verdana" pitchFamily="34" charset="0"/>
              </a:rPr>
              <a:t>Francisco León</a:t>
            </a:r>
            <a:endParaRPr lang="es-CL" kern="0" dirty="0">
              <a:solidFill>
                <a:srgbClr val="82B000"/>
              </a:solidFill>
              <a:latin typeface="Verdana" pitchFamily="34" charset="0"/>
            </a:endParaRPr>
          </a:p>
          <a:p>
            <a:pPr algn="ctr" fontAlgn="auto">
              <a:spcBef>
                <a:spcPts val="0"/>
              </a:spcBef>
              <a:spcAft>
                <a:spcPts val="0"/>
              </a:spcAft>
              <a:defRPr/>
            </a:pPr>
            <a:r>
              <a:rPr lang="es-CL" dirty="0" smtClean="0"/>
              <a:t>Asesor en Ética de la Investigación</a:t>
            </a:r>
          </a:p>
          <a:p>
            <a:pPr algn="ctr" fontAlgn="auto">
              <a:spcBef>
                <a:spcPts val="0"/>
              </a:spcBef>
              <a:spcAft>
                <a:spcPts val="0"/>
              </a:spcAft>
              <a:defRPr/>
            </a:pPr>
            <a:endParaRPr lang="es-CL" dirty="0"/>
          </a:p>
          <a:p>
            <a:pPr algn="ctr" fontAlgn="auto">
              <a:spcBef>
                <a:spcPts val="0"/>
              </a:spcBef>
              <a:spcAft>
                <a:spcPts val="0"/>
              </a:spcAft>
              <a:defRPr/>
            </a:pPr>
            <a:endParaRPr lang="es-CL" dirty="0" smtClean="0"/>
          </a:p>
          <a:p>
            <a:pPr algn="ctr" fontAlgn="auto">
              <a:spcBef>
                <a:spcPts val="0"/>
              </a:spcBef>
              <a:spcAft>
                <a:spcPts val="0"/>
              </a:spcAft>
              <a:defRPr/>
            </a:pPr>
            <a:endParaRPr lang="es-CL" kern="0" dirty="0">
              <a:solidFill>
                <a:srgbClr val="82B000"/>
              </a:solidFill>
              <a:latin typeface="Verdana" pitchFamily="34" charset="0"/>
            </a:endParaRPr>
          </a:p>
        </p:txBody>
      </p:sp>
    </p:spTree>
    <p:extLst>
      <p:ext uri="{BB962C8B-B14F-4D97-AF65-F5344CB8AC3E}">
        <p14:creationId xmlns:p14="http://schemas.microsoft.com/office/powerpoint/2010/main" val="337185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Marcador de número de diapositiva"/>
          <p:cNvSpPr txBox="1">
            <a:spLocks/>
          </p:cNvSpPr>
          <p:nvPr/>
        </p:nvSpPr>
        <p:spPr bwMode="auto">
          <a:xfrm>
            <a:off x="8388424" y="6232227"/>
            <a:ext cx="57606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988AC88-F30C-4253-AF7E-4EEA70353E3E}" type="slidenum">
              <a:rPr lang="en-US" sz="1600">
                <a:solidFill>
                  <a:schemeClr val="tx1">
                    <a:lumMod val="75000"/>
                    <a:lumOff val="25000"/>
                  </a:schemeClr>
                </a:solidFill>
                <a:latin typeface="Calibri" pitchFamily="34" charset="0"/>
              </a:rPr>
              <a:pPr eaLnBrk="1" hangingPunct="1"/>
              <a:t>5</a:t>
            </a:fld>
            <a:endParaRPr lang="en-US" sz="1600" dirty="0">
              <a:solidFill>
                <a:schemeClr val="tx1">
                  <a:lumMod val="75000"/>
                  <a:lumOff val="25000"/>
                </a:schemeClr>
              </a:solidFill>
              <a:latin typeface="Calibri" pitchFamily="34" charset="0"/>
            </a:endParaRPr>
          </a:p>
        </p:txBody>
      </p:sp>
      <p:sp>
        <p:nvSpPr>
          <p:cNvPr id="11" name="Rectangle 3"/>
          <p:cNvSpPr>
            <a:spLocks noChangeArrowheads="1"/>
          </p:cNvSpPr>
          <p:nvPr/>
        </p:nvSpPr>
        <p:spPr bwMode="auto">
          <a:xfrm>
            <a:off x="434134" y="908720"/>
            <a:ext cx="8085578" cy="5323507"/>
          </a:xfrm>
          <a:prstGeom prst="rect">
            <a:avLst/>
          </a:prstGeom>
          <a:noFill/>
          <a:ln w="9525" algn="ctr">
            <a:noFill/>
            <a:miter lim="800000"/>
            <a:headEnd/>
            <a:tailEnd/>
          </a:ln>
        </p:spPr>
        <p:txBody>
          <a:bodyPr anchor="ctr"/>
          <a:lstStyle/>
          <a:p>
            <a:pPr algn="ctr" fontAlgn="auto">
              <a:spcBef>
                <a:spcPts val="0"/>
              </a:spcBef>
              <a:spcAft>
                <a:spcPts val="0"/>
              </a:spcAft>
              <a:defRPr/>
            </a:pPr>
            <a:r>
              <a:rPr lang="es-CL" kern="0" dirty="0" err="1" smtClean="0">
                <a:solidFill>
                  <a:srgbClr val="82B000"/>
                </a:solidFill>
                <a:latin typeface="Verdana" pitchFamily="34" charset="0"/>
              </a:rPr>
              <a:t>Giesela</a:t>
            </a:r>
            <a:r>
              <a:rPr lang="es-CL" kern="0" dirty="0" smtClean="0">
                <a:solidFill>
                  <a:srgbClr val="82B000"/>
                </a:solidFill>
                <a:latin typeface="Verdana" pitchFamily="34" charset="0"/>
              </a:rPr>
              <a:t> Schweizer</a:t>
            </a:r>
          </a:p>
          <a:p>
            <a:pPr algn="ctr" fontAlgn="auto">
              <a:spcBef>
                <a:spcPts val="0"/>
              </a:spcBef>
              <a:spcAft>
                <a:spcPts val="0"/>
              </a:spcAft>
              <a:defRPr/>
            </a:pPr>
            <a:r>
              <a:rPr lang="es-CL" dirty="0" smtClean="0"/>
              <a:t>Integrante</a:t>
            </a:r>
          </a:p>
          <a:p>
            <a:pPr fontAlgn="auto">
              <a:spcBef>
                <a:spcPts val="0"/>
              </a:spcBef>
              <a:spcAft>
                <a:spcPts val="0"/>
              </a:spcAft>
              <a:defRPr/>
            </a:pPr>
            <a:endParaRPr lang="es-CL" kern="0" dirty="0" smtClean="0">
              <a:solidFill>
                <a:srgbClr val="82B000"/>
              </a:solidFill>
              <a:latin typeface="Verdana" pitchFamily="34" charset="0"/>
            </a:endParaRPr>
          </a:p>
          <a:p>
            <a:pPr algn="ctr" fontAlgn="auto">
              <a:spcBef>
                <a:spcPts val="0"/>
              </a:spcBef>
              <a:spcAft>
                <a:spcPts val="0"/>
              </a:spcAft>
              <a:defRPr/>
            </a:pPr>
            <a:r>
              <a:rPr lang="es-CL" kern="0" dirty="0" smtClean="0">
                <a:solidFill>
                  <a:srgbClr val="82B000"/>
                </a:solidFill>
                <a:latin typeface="Verdana" pitchFamily="34" charset="0"/>
              </a:rPr>
              <a:t>Gabriel del Río</a:t>
            </a:r>
            <a:endParaRPr lang="es-CL" kern="0" dirty="0">
              <a:solidFill>
                <a:srgbClr val="82B000"/>
              </a:solidFill>
              <a:latin typeface="Verdana" pitchFamily="34" charset="0"/>
            </a:endParaRPr>
          </a:p>
          <a:p>
            <a:pPr algn="ctr" fontAlgn="auto">
              <a:spcBef>
                <a:spcPts val="0"/>
              </a:spcBef>
              <a:spcAft>
                <a:spcPts val="0"/>
              </a:spcAft>
              <a:defRPr/>
            </a:pPr>
            <a:r>
              <a:rPr lang="es-CL" dirty="0" smtClean="0"/>
              <a:t>Integrante</a:t>
            </a:r>
            <a:endParaRPr lang="es-CL" dirty="0"/>
          </a:p>
          <a:p>
            <a:pPr algn="ctr" fontAlgn="auto">
              <a:spcBef>
                <a:spcPts val="0"/>
              </a:spcBef>
              <a:spcAft>
                <a:spcPts val="0"/>
              </a:spcAft>
              <a:defRPr/>
            </a:pPr>
            <a:endParaRPr lang="es-CL" kern="0" dirty="0" smtClean="0">
              <a:solidFill>
                <a:srgbClr val="82B000"/>
              </a:solidFill>
              <a:latin typeface="Verdana" pitchFamily="34" charset="0"/>
            </a:endParaRPr>
          </a:p>
          <a:p>
            <a:pPr algn="ctr" fontAlgn="auto">
              <a:spcBef>
                <a:spcPts val="0"/>
              </a:spcBef>
              <a:spcAft>
                <a:spcPts val="0"/>
              </a:spcAft>
              <a:defRPr/>
            </a:pPr>
            <a:r>
              <a:rPr lang="es-CL" kern="0" dirty="0" smtClean="0">
                <a:solidFill>
                  <a:srgbClr val="82B000"/>
                </a:solidFill>
                <a:latin typeface="Verdana" pitchFamily="34" charset="0"/>
              </a:rPr>
              <a:t>Hans Wirth   </a:t>
            </a:r>
            <a:endParaRPr lang="es-CL" kern="0" dirty="0">
              <a:solidFill>
                <a:srgbClr val="82B000"/>
              </a:solidFill>
              <a:latin typeface="Verdana" pitchFamily="34" charset="0"/>
            </a:endParaRPr>
          </a:p>
          <a:p>
            <a:pPr algn="ctr" fontAlgn="auto">
              <a:spcBef>
                <a:spcPts val="0"/>
              </a:spcBef>
              <a:spcAft>
                <a:spcPts val="0"/>
              </a:spcAft>
              <a:defRPr/>
            </a:pPr>
            <a:r>
              <a:rPr lang="es-CL" dirty="0" smtClean="0"/>
              <a:t>Integrante</a:t>
            </a:r>
            <a:endParaRPr lang="es-CL" dirty="0"/>
          </a:p>
          <a:p>
            <a:pPr algn="ctr" fontAlgn="auto">
              <a:spcBef>
                <a:spcPts val="0"/>
              </a:spcBef>
              <a:spcAft>
                <a:spcPts val="0"/>
              </a:spcAft>
              <a:defRPr/>
            </a:pPr>
            <a:endParaRPr lang="es-CL" kern="0" dirty="0" smtClean="0">
              <a:solidFill>
                <a:srgbClr val="82B000"/>
              </a:solidFill>
              <a:latin typeface="Verdana" pitchFamily="34" charset="0"/>
            </a:endParaRPr>
          </a:p>
          <a:p>
            <a:pPr algn="ctr" fontAlgn="auto">
              <a:spcBef>
                <a:spcPts val="0"/>
              </a:spcBef>
              <a:spcAft>
                <a:spcPts val="0"/>
              </a:spcAft>
              <a:defRPr/>
            </a:pPr>
            <a:r>
              <a:rPr lang="es-CL" kern="0" dirty="0" smtClean="0">
                <a:solidFill>
                  <a:srgbClr val="82B000"/>
                </a:solidFill>
                <a:latin typeface="Verdana" pitchFamily="34" charset="0"/>
              </a:rPr>
              <a:t>Cecilia Castillo</a:t>
            </a:r>
            <a:endParaRPr lang="es-CL" kern="0" dirty="0">
              <a:solidFill>
                <a:srgbClr val="82B000"/>
              </a:solidFill>
              <a:latin typeface="Verdana" pitchFamily="34" charset="0"/>
            </a:endParaRPr>
          </a:p>
          <a:p>
            <a:pPr algn="ctr" fontAlgn="auto">
              <a:spcBef>
                <a:spcPts val="0"/>
              </a:spcBef>
              <a:spcAft>
                <a:spcPts val="0"/>
              </a:spcAft>
              <a:defRPr/>
            </a:pPr>
            <a:r>
              <a:rPr lang="es-CL" dirty="0" smtClean="0"/>
              <a:t>Asesora Legal</a:t>
            </a:r>
          </a:p>
          <a:p>
            <a:pPr algn="ctr" fontAlgn="auto">
              <a:spcBef>
                <a:spcPts val="0"/>
              </a:spcBef>
              <a:spcAft>
                <a:spcPts val="0"/>
              </a:spcAft>
              <a:defRPr/>
            </a:pPr>
            <a:endParaRPr lang="es-CL" dirty="0"/>
          </a:p>
          <a:p>
            <a:pPr algn="ctr" fontAlgn="auto">
              <a:spcBef>
                <a:spcPts val="0"/>
              </a:spcBef>
              <a:spcAft>
                <a:spcPts val="0"/>
              </a:spcAft>
              <a:defRPr/>
            </a:pPr>
            <a:r>
              <a:rPr lang="es-CL" kern="0" dirty="0" smtClean="0">
                <a:solidFill>
                  <a:srgbClr val="82B000"/>
                </a:solidFill>
                <a:latin typeface="Verdana" pitchFamily="34" charset="0"/>
              </a:rPr>
              <a:t>Carolina Llobet</a:t>
            </a:r>
            <a:endParaRPr lang="es-CL" kern="0" dirty="0">
              <a:solidFill>
                <a:srgbClr val="82B000"/>
              </a:solidFill>
              <a:latin typeface="Verdana" pitchFamily="34" charset="0"/>
            </a:endParaRPr>
          </a:p>
          <a:p>
            <a:pPr algn="ctr" fontAlgn="auto">
              <a:spcBef>
                <a:spcPts val="0"/>
              </a:spcBef>
              <a:spcAft>
                <a:spcPts val="0"/>
              </a:spcAft>
              <a:defRPr/>
            </a:pPr>
            <a:r>
              <a:rPr lang="es-CL" dirty="0" smtClean="0"/>
              <a:t>Integrante</a:t>
            </a:r>
            <a:endParaRPr lang="es-CL" dirty="0"/>
          </a:p>
          <a:p>
            <a:pPr algn="ctr" fontAlgn="auto">
              <a:spcBef>
                <a:spcPts val="0"/>
              </a:spcBef>
              <a:spcAft>
                <a:spcPts val="0"/>
              </a:spcAft>
              <a:defRPr/>
            </a:pPr>
            <a:endParaRPr lang="es-CL" dirty="0" smtClean="0"/>
          </a:p>
          <a:p>
            <a:pPr algn="ctr" fontAlgn="auto">
              <a:spcBef>
                <a:spcPts val="0"/>
              </a:spcBef>
              <a:spcAft>
                <a:spcPts val="0"/>
              </a:spcAft>
              <a:defRPr/>
            </a:pPr>
            <a:endParaRPr lang="es-CL" kern="0" dirty="0">
              <a:solidFill>
                <a:srgbClr val="82B000"/>
              </a:solidFill>
              <a:latin typeface="Verdana" pitchFamily="34" charset="0"/>
            </a:endParaRPr>
          </a:p>
        </p:txBody>
      </p:sp>
    </p:spTree>
    <p:extLst>
      <p:ext uri="{BB962C8B-B14F-4D97-AF65-F5344CB8AC3E}">
        <p14:creationId xmlns:p14="http://schemas.microsoft.com/office/powerpoint/2010/main" val="337185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1 Rectángulo"/>
          <p:cNvSpPr>
            <a:spLocks noChangeArrowheads="1"/>
          </p:cNvSpPr>
          <p:nvPr/>
        </p:nvSpPr>
        <p:spPr bwMode="auto">
          <a:xfrm>
            <a:off x="2771800" y="650691"/>
            <a:ext cx="35791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ES" sz="2800" b="1" dirty="0" smtClean="0">
                <a:solidFill>
                  <a:srgbClr val="004C64"/>
                </a:solidFill>
                <a:latin typeface="Verdana" pitchFamily="34" charset="0"/>
              </a:rPr>
              <a:t>Quienes Somos</a:t>
            </a:r>
            <a:endParaRPr lang="es-ES" sz="2800" b="1" dirty="0">
              <a:solidFill>
                <a:srgbClr val="004C64"/>
              </a:solidFill>
              <a:latin typeface="Verdana" pitchFamily="34" charset="0"/>
            </a:endParaRPr>
          </a:p>
        </p:txBody>
      </p:sp>
      <p:sp>
        <p:nvSpPr>
          <p:cNvPr id="3" name="Rectangle 1"/>
          <p:cNvSpPr>
            <a:spLocks noChangeArrowheads="1"/>
          </p:cNvSpPr>
          <p:nvPr/>
        </p:nvSpPr>
        <p:spPr bwMode="auto">
          <a:xfrm>
            <a:off x="1285032" y="1772816"/>
            <a:ext cx="6552728"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CL" dirty="0"/>
              <a:t>El Comité Ético Científico </a:t>
            </a:r>
            <a:r>
              <a:rPr kumimoji="0" lang="es-CL" sz="11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a:t>
            </a:r>
            <a:r>
              <a:rPr lang="es-CL" dirty="0"/>
              <a:t>CEC) de Mutual de Seguridad </a:t>
            </a:r>
            <a:r>
              <a:rPr lang="es-CL" dirty="0" err="1"/>
              <a:t>CChC</a:t>
            </a:r>
            <a:r>
              <a:rPr lang="es-CL" dirty="0"/>
              <a:t>, es un equipo profesional multidisciplinario asesor de la Gerencia General, que tiene como misión principal proteger los derechos, la seguridad y el bienestar de los sujetos que participan en una investigación científica. Para ello se encarga de evaluar, sancionar e informar acerca de las investigaciones científicas biomédicas y psicosociales, que se realicen en la institución o en cualquier otra entidad, en la que profesionales participen en su calidad de miembros de Mutual, con el fin de resguardar los derechos de las personas en el marco de la investigación biomédica, garantizando el cumplimiento de normas nacionales y recomendaciones internacionales en la materia</a:t>
            </a:r>
          </a:p>
        </p:txBody>
      </p:sp>
    </p:spTree>
    <p:extLst>
      <p:ext uri="{BB962C8B-B14F-4D97-AF65-F5344CB8AC3E}">
        <p14:creationId xmlns:p14="http://schemas.microsoft.com/office/powerpoint/2010/main" val="3962269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11 Rectángulo"/>
          <p:cNvSpPr>
            <a:spLocks noChangeArrowheads="1"/>
          </p:cNvSpPr>
          <p:nvPr/>
        </p:nvSpPr>
        <p:spPr bwMode="auto">
          <a:xfrm>
            <a:off x="3459930" y="652892"/>
            <a:ext cx="2098974"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2800" b="1" dirty="0" smtClean="0">
                <a:solidFill>
                  <a:srgbClr val="004C64"/>
                </a:solidFill>
                <a:latin typeface="Verdana" pitchFamily="34" charset="0"/>
              </a:rPr>
              <a:t>Objetivos</a:t>
            </a:r>
            <a:endParaRPr lang="es-ES" sz="2800" b="1" dirty="0">
              <a:solidFill>
                <a:srgbClr val="004C64"/>
              </a:solidFill>
              <a:latin typeface="Verdana" pitchFamily="34" charset="0"/>
            </a:endParaRPr>
          </a:p>
        </p:txBody>
      </p:sp>
      <p:sp>
        <p:nvSpPr>
          <p:cNvPr id="8" name="4 Marcador de número de diapositiva"/>
          <p:cNvSpPr txBox="1">
            <a:spLocks/>
          </p:cNvSpPr>
          <p:nvPr/>
        </p:nvSpPr>
        <p:spPr bwMode="auto">
          <a:xfrm>
            <a:off x="8388424" y="6232227"/>
            <a:ext cx="57606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988AC88-F30C-4253-AF7E-4EEA70353E3E}" type="slidenum">
              <a:rPr lang="en-US" sz="1600">
                <a:solidFill>
                  <a:schemeClr val="tx1">
                    <a:lumMod val="75000"/>
                    <a:lumOff val="25000"/>
                  </a:schemeClr>
                </a:solidFill>
                <a:latin typeface="Calibri" pitchFamily="34" charset="0"/>
              </a:rPr>
              <a:pPr eaLnBrk="1" hangingPunct="1"/>
              <a:t>7</a:t>
            </a:fld>
            <a:endParaRPr lang="en-US" sz="1600" dirty="0">
              <a:solidFill>
                <a:schemeClr val="tx1">
                  <a:lumMod val="75000"/>
                  <a:lumOff val="25000"/>
                </a:schemeClr>
              </a:solidFill>
              <a:latin typeface="Calibri" pitchFamily="34" charset="0"/>
            </a:endParaRPr>
          </a:p>
        </p:txBody>
      </p:sp>
      <p:sp>
        <p:nvSpPr>
          <p:cNvPr id="6" name="Rectangle 3"/>
          <p:cNvSpPr>
            <a:spLocks noChangeArrowheads="1"/>
          </p:cNvSpPr>
          <p:nvPr/>
        </p:nvSpPr>
        <p:spPr bwMode="auto">
          <a:xfrm>
            <a:off x="466628" y="1700808"/>
            <a:ext cx="8085578" cy="4176464"/>
          </a:xfrm>
          <a:prstGeom prst="rect">
            <a:avLst/>
          </a:prstGeom>
          <a:noFill/>
          <a:ln w="9525" algn="ctr">
            <a:noFill/>
            <a:miter lim="800000"/>
            <a:headEnd/>
            <a:tailEnd/>
          </a:ln>
        </p:spPr>
        <p:txBody>
          <a:bodyPr anchor="ctr"/>
          <a:lstStyle/>
          <a:p>
            <a:pPr algn="ctr" fontAlgn="auto">
              <a:spcBef>
                <a:spcPts val="0"/>
              </a:spcBef>
              <a:spcAft>
                <a:spcPts val="0"/>
              </a:spcAft>
              <a:defRPr/>
            </a:pPr>
            <a:r>
              <a:rPr lang="es-CL" dirty="0" smtClean="0"/>
              <a:t>Son objetivos del Comité de Ética Científico (CEC) </a:t>
            </a:r>
          </a:p>
          <a:p>
            <a:pPr algn="ctr" fontAlgn="auto">
              <a:spcBef>
                <a:spcPts val="0"/>
              </a:spcBef>
              <a:spcAft>
                <a:spcPts val="0"/>
              </a:spcAft>
              <a:defRPr/>
            </a:pPr>
            <a:endParaRPr lang="es-CL" dirty="0"/>
          </a:p>
          <a:p>
            <a:pPr marL="342900" indent="-342900" algn="ctr" fontAlgn="auto">
              <a:spcBef>
                <a:spcPts val="0"/>
              </a:spcBef>
              <a:spcAft>
                <a:spcPts val="0"/>
              </a:spcAft>
              <a:buAutoNum type="arabicPeriod"/>
              <a:defRPr/>
            </a:pPr>
            <a:r>
              <a:rPr lang="es-CL" dirty="0" smtClean="0"/>
              <a:t>Evaluar cualquier protocolo de investigación biomédica o psicosocial, a ejecutarse en Mutual; o cualquier otra entidad, en la que profesionales participen en su condición de miembros de esta institución y teniendo como fin principal, la protección de los sujetos participantes</a:t>
            </a:r>
          </a:p>
          <a:p>
            <a:pPr marL="342900" indent="-342900" algn="ctr" fontAlgn="auto">
              <a:spcBef>
                <a:spcPts val="0"/>
              </a:spcBef>
              <a:spcAft>
                <a:spcPts val="0"/>
              </a:spcAft>
              <a:buAutoNum type="arabicPeriod"/>
              <a:defRPr/>
            </a:pPr>
            <a:r>
              <a:rPr lang="es-CL" dirty="0" smtClean="0"/>
              <a:t>Supervisar y monitorear el desarrollo de los proyectos de investigación en curso, velando por el estricto cumplimiento de la normativa nacional e internacional sobre la materia</a:t>
            </a:r>
          </a:p>
          <a:p>
            <a:pPr marL="342900" indent="-342900" algn="ctr" fontAlgn="auto">
              <a:spcBef>
                <a:spcPts val="0"/>
              </a:spcBef>
              <a:spcAft>
                <a:spcPts val="0"/>
              </a:spcAft>
              <a:buAutoNum type="arabicPeriod"/>
              <a:defRPr/>
            </a:pPr>
            <a:r>
              <a:rPr lang="es-CL" dirty="0" smtClean="0"/>
              <a:t>Suspender y/o dar por finalizada toda investigación biomédica o psicosocial, que involucre a seres humanos o información obtenida de estos, cuando se detecten irregularidades</a:t>
            </a:r>
          </a:p>
          <a:p>
            <a:pPr marL="342900" indent="-342900" algn="ctr" fontAlgn="auto">
              <a:spcBef>
                <a:spcPts val="0"/>
              </a:spcBef>
              <a:spcAft>
                <a:spcPts val="0"/>
              </a:spcAft>
              <a:buAutoNum type="arabicPeriod"/>
              <a:defRPr/>
            </a:pPr>
            <a:r>
              <a:rPr lang="es-CL" dirty="0" smtClean="0"/>
              <a:t>Asesorar a profesionales de Mutual en aspectos éticos de Investigación biomédica</a:t>
            </a:r>
          </a:p>
          <a:p>
            <a:pPr marL="342900" indent="-342900" algn="ctr" fontAlgn="auto">
              <a:spcBef>
                <a:spcPts val="0"/>
              </a:spcBef>
              <a:spcAft>
                <a:spcPts val="0"/>
              </a:spcAft>
              <a:buAutoNum type="arabicPeriod"/>
              <a:defRPr/>
            </a:pPr>
            <a:r>
              <a:rPr lang="es-CL" dirty="0" smtClean="0"/>
              <a:t>Promover la discusión, difusión y estudio de temas relacionados con la ética en investigación</a:t>
            </a:r>
          </a:p>
          <a:p>
            <a:pPr fontAlgn="auto">
              <a:spcBef>
                <a:spcPts val="0"/>
              </a:spcBef>
              <a:spcAft>
                <a:spcPts val="0"/>
              </a:spcAft>
              <a:defRPr/>
            </a:pPr>
            <a:endParaRPr lang="es-CL" dirty="0"/>
          </a:p>
          <a:p>
            <a:pPr fontAlgn="auto">
              <a:spcBef>
                <a:spcPts val="0"/>
              </a:spcBef>
              <a:spcAft>
                <a:spcPts val="0"/>
              </a:spcAft>
              <a:defRPr/>
            </a:pPr>
            <a:endParaRPr lang="es-ES" dirty="0"/>
          </a:p>
        </p:txBody>
      </p:sp>
    </p:spTree>
    <p:extLst>
      <p:ext uri="{BB962C8B-B14F-4D97-AF65-F5344CB8AC3E}">
        <p14:creationId xmlns:p14="http://schemas.microsoft.com/office/powerpoint/2010/main" val="337185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1 Rectángulo"/>
          <p:cNvSpPr>
            <a:spLocks noChangeArrowheads="1"/>
          </p:cNvSpPr>
          <p:nvPr/>
        </p:nvSpPr>
        <p:spPr bwMode="auto">
          <a:xfrm>
            <a:off x="2657238" y="402729"/>
            <a:ext cx="3704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2800" b="1" dirty="0" smtClean="0">
                <a:solidFill>
                  <a:srgbClr val="004C64"/>
                </a:solidFill>
                <a:latin typeface="Verdana" pitchFamily="34" charset="0"/>
              </a:rPr>
              <a:t>Funcionamiento</a:t>
            </a:r>
            <a:endParaRPr lang="es-ES" sz="2800" b="1" dirty="0">
              <a:solidFill>
                <a:srgbClr val="004C64"/>
              </a:solidFill>
              <a:latin typeface="Verdana" pitchFamily="34" charset="0"/>
            </a:endParaRPr>
          </a:p>
        </p:txBody>
      </p:sp>
      <p:sp>
        <p:nvSpPr>
          <p:cNvPr id="3" name="Rectangle 3"/>
          <p:cNvSpPr>
            <a:spLocks noChangeArrowheads="1"/>
          </p:cNvSpPr>
          <p:nvPr/>
        </p:nvSpPr>
        <p:spPr bwMode="auto">
          <a:xfrm>
            <a:off x="502373" y="664339"/>
            <a:ext cx="8085578" cy="1111249"/>
          </a:xfrm>
          <a:prstGeom prst="rect">
            <a:avLst/>
          </a:prstGeom>
          <a:noFill/>
          <a:ln w="9525" algn="ctr">
            <a:noFill/>
            <a:miter lim="800000"/>
            <a:headEnd/>
            <a:tailEnd/>
          </a:ln>
        </p:spPr>
        <p:txBody>
          <a:bodyPr anchor="ctr"/>
          <a:lstStyle/>
          <a:p>
            <a:pPr marL="285750" indent="-285750" algn="ctr" fontAlgn="auto">
              <a:spcBef>
                <a:spcPts val="0"/>
              </a:spcBef>
              <a:spcAft>
                <a:spcPts val="0"/>
              </a:spcAft>
              <a:buFont typeface="Arial" pitchFamily="34" charset="0"/>
              <a:buChar char="•"/>
              <a:defRPr/>
            </a:pPr>
            <a:r>
              <a:rPr lang="es-CL" dirty="0" smtClean="0"/>
              <a:t>El CEC sesiona de manera mensual, los segundos jueves de cada mes y el </a:t>
            </a:r>
            <a:r>
              <a:rPr lang="es-CL" dirty="0" err="1" smtClean="0"/>
              <a:t>quorum</a:t>
            </a:r>
            <a:r>
              <a:rPr lang="es-CL" dirty="0" smtClean="0"/>
              <a:t> mínimo para sesionar es de la mitad más uno de sus integrantes</a:t>
            </a:r>
            <a:endParaRPr lang="es-ES" dirty="0"/>
          </a:p>
        </p:txBody>
      </p:sp>
      <p:graphicFrame>
        <p:nvGraphicFramePr>
          <p:cNvPr id="5" name="4 Objeto"/>
          <p:cNvGraphicFramePr>
            <a:graphicFrameLocks noChangeAspect="1"/>
          </p:cNvGraphicFramePr>
          <p:nvPr>
            <p:extLst>
              <p:ext uri="{D42A27DB-BD31-4B8C-83A1-F6EECF244321}">
                <p14:modId xmlns:p14="http://schemas.microsoft.com/office/powerpoint/2010/main" val="689698752"/>
              </p:ext>
            </p:extLst>
          </p:nvPr>
        </p:nvGraphicFramePr>
        <p:xfrm>
          <a:off x="1403647" y="1556792"/>
          <a:ext cx="6778177" cy="5040560"/>
        </p:xfrm>
        <a:graphic>
          <a:graphicData uri="http://schemas.openxmlformats.org/presentationml/2006/ole">
            <mc:AlternateContent xmlns:mc="http://schemas.openxmlformats.org/markup-compatibility/2006">
              <mc:Choice xmlns:v="urn:schemas-microsoft-com:vml" Requires="v">
                <p:oleObj spid="_x0000_s3111" name="Visio" r:id="rId3" imgW="4593584" imgH="6906251" progId="Visio.Drawing.11">
                  <p:embed/>
                </p:oleObj>
              </mc:Choice>
              <mc:Fallback>
                <p:oleObj name="Visio" r:id="rId3" imgW="4593584" imgH="6906251" progId="Visio.Drawing.11">
                  <p:embed/>
                  <p:pic>
                    <p:nvPicPr>
                      <p:cNvPr id="0" name=""/>
                      <p:cNvPicPr/>
                      <p:nvPr/>
                    </p:nvPicPr>
                    <p:blipFill>
                      <a:blip r:embed="rId4"/>
                      <a:stretch>
                        <a:fillRect/>
                      </a:stretch>
                    </p:blipFill>
                    <p:spPr>
                      <a:xfrm>
                        <a:off x="1403647" y="1556792"/>
                        <a:ext cx="6778177" cy="5040560"/>
                      </a:xfrm>
                      <a:prstGeom prst="rect">
                        <a:avLst/>
                      </a:prstGeom>
                    </p:spPr>
                  </p:pic>
                </p:oleObj>
              </mc:Fallback>
            </mc:AlternateContent>
          </a:graphicData>
        </a:graphic>
      </p:graphicFrame>
    </p:spTree>
    <p:extLst>
      <p:ext uri="{BB962C8B-B14F-4D97-AF65-F5344CB8AC3E}">
        <p14:creationId xmlns:p14="http://schemas.microsoft.com/office/powerpoint/2010/main" val="423648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1 Rectángulo"/>
          <p:cNvSpPr>
            <a:spLocks noChangeArrowheads="1"/>
          </p:cNvSpPr>
          <p:nvPr/>
        </p:nvSpPr>
        <p:spPr bwMode="auto">
          <a:xfrm>
            <a:off x="2030443" y="836712"/>
            <a:ext cx="4957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ES" sz="2800" b="1" dirty="0" smtClean="0">
                <a:solidFill>
                  <a:srgbClr val="004C64"/>
                </a:solidFill>
                <a:latin typeface="Verdana" pitchFamily="34" charset="0"/>
              </a:rPr>
              <a:t>¿Qué hemos hecho? </a:t>
            </a:r>
            <a:endParaRPr lang="es-ES" sz="2800" b="1" dirty="0">
              <a:solidFill>
                <a:srgbClr val="004C64"/>
              </a:solidFill>
              <a:latin typeface="Verdana" pitchFamily="34" charset="0"/>
            </a:endParaRPr>
          </a:p>
        </p:txBody>
      </p:sp>
      <p:sp>
        <p:nvSpPr>
          <p:cNvPr id="3" name="Rectangle 3"/>
          <p:cNvSpPr>
            <a:spLocks noChangeArrowheads="1"/>
          </p:cNvSpPr>
          <p:nvPr/>
        </p:nvSpPr>
        <p:spPr bwMode="auto">
          <a:xfrm>
            <a:off x="466628" y="1556792"/>
            <a:ext cx="8085578" cy="4320480"/>
          </a:xfrm>
          <a:prstGeom prst="rect">
            <a:avLst/>
          </a:prstGeom>
          <a:noFill/>
          <a:ln w="9525" algn="ctr">
            <a:noFill/>
            <a:miter lim="800000"/>
            <a:headEnd/>
            <a:tailEnd/>
          </a:ln>
        </p:spPr>
        <p:txBody>
          <a:bodyPr anchor="ctr"/>
          <a:lstStyle/>
          <a:p>
            <a:pPr algn="ctr" fontAlgn="auto">
              <a:spcBef>
                <a:spcPts val="0"/>
              </a:spcBef>
              <a:spcAft>
                <a:spcPts val="0"/>
              </a:spcAft>
              <a:defRPr/>
            </a:pPr>
            <a:endParaRPr lang="es-CL" dirty="0"/>
          </a:p>
          <a:p>
            <a:pPr algn="ctr" fontAlgn="auto">
              <a:spcBef>
                <a:spcPts val="0"/>
              </a:spcBef>
              <a:spcAft>
                <a:spcPts val="0"/>
              </a:spcAft>
              <a:defRPr/>
            </a:pPr>
            <a:r>
              <a:rPr lang="es-CL" dirty="0" smtClean="0"/>
              <a:t>Entre el período del 01 de Junio de 2012 y Diciembre de 2013, se han evaluado en el CEC, 61 proyectos de investigación.</a:t>
            </a:r>
          </a:p>
          <a:p>
            <a:pPr algn="ctr" fontAlgn="auto">
              <a:spcBef>
                <a:spcPts val="0"/>
              </a:spcBef>
              <a:spcAft>
                <a:spcPts val="0"/>
              </a:spcAft>
              <a:defRPr/>
            </a:pPr>
            <a:endParaRPr lang="es-CL" dirty="0"/>
          </a:p>
          <a:p>
            <a:pPr algn="ctr" fontAlgn="auto">
              <a:spcBef>
                <a:spcPts val="0"/>
              </a:spcBef>
              <a:spcAft>
                <a:spcPts val="0"/>
              </a:spcAft>
              <a:defRPr/>
            </a:pPr>
            <a:r>
              <a:rPr lang="es-CL" dirty="0" smtClean="0"/>
              <a:t>Se han realizado 23 reuniones (entre sesiones regulares y extraordinarias) lo que da un promedio de 2,65 proyectos evaluados por cada sesión</a:t>
            </a:r>
          </a:p>
          <a:p>
            <a:pPr algn="ctr" fontAlgn="auto">
              <a:spcBef>
                <a:spcPts val="0"/>
              </a:spcBef>
              <a:spcAft>
                <a:spcPts val="0"/>
              </a:spcAft>
              <a:defRPr/>
            </a:pPr>
            <a:endParaRPr lang="es-CL" dirty="0"/>
          </a:p>
          <a:p>
            <a:pPr algn="ctr" fontAlgn="auto">
              <a:spcBef>
                <a:spcPts val="0"/>
              </a:spcBef>
              <a:spcAft>
                <a:spcPts val="0"/>
              </a:spcAft>
              <a:defRPr/>
            </a:pPr>
            <a:r>
              <a:rPr lang="es-CL" dirty="0" smtClean="0"/>
              <a:t>En promedio, cada evaluación presencial demora 30 minutos lo que da un total de 30,5horas</a:t>
            </a:r>
          </a:p>
          <a:p>
            <a:pPr algn="ctr" fontAlgn="auto">
              <a:spcBef>
                <a:spcPts val="0"/>
              </a:spcBef>
              <a:spcAft>
                <a:spcPts val="0"/>
              </a:spcAft>
              <a:defRPr/>
            </a:pPr>
            <a:endParaRPr lang="es-CL" dirty="0"/>
          </a:p>
          <a:p>
            <a:pPr algn="ctr" fontAlgn="auto">
              <a:spcBef>
                <a:spcPts val="0"/>
              </a:spcBef>
              <a:spcAft>
                <a:spcPts val="0"/>
              </a:spcAft>
              <a:defRPr/>
            </a:pPr>
            <a:r>
              <a:rPr lang="es-CL" dirty="0" smtClean="0"/>
              <a:t>Adicionalmente, el proceso de deliberación requiere, en promedio, de 10 minutos lo que resulta en 10,1horas adicionales</a:t>
            </a:r>
          </a:p>
          <a:p>
            <a:pPr algn="ctr" fontAlgn="auto">
              <a:spcBef>
                <a:spcPts val="0"/>
              </a:spcBef>
              <a:spcAft>
                <a:spcPts val="0"/>
              </a:spcAft>
              <a:defRPr/>
            </a:pPr>
            <a:endParaRPr lang="es-CL" dirty="0"/>
          </a:p>
          <a:p>
            <a:pPr algn="ctr" fontAlgn="auto">
              <a:spcBef>
                <a:spcPts val="0"/>
              </a:spcBef>
              <a:spcAft>
                <a:spcPts val="0"/>
              </a:spcAft>
              <a:defRPr/>
            </a:pPr>
            <a:r>
              <a:rPr lang="es-CL" dirty="0" smtClean="0"/>
              <a:t>Se han rechazado sólo 8 proyectos de investigación (Un 13,1% de los proyectos presentados). De ellos, 5 fueron nuevamente presentados y aprobados.</a:t>
            </a:r>
          </a:p>
          <a:p>
            <a:pPr algn="ctr" fontAlgn="auto">
              <a:spcBef>
                <a:spcPts val="0"/>
              </a:spcBef>
              <a:spcAft>
                <a:spcPts val="0"/>
              </a:spcAft>
              <a:defRPr/>
            </a:pPr>
            <a:endParaRPr lang="es-CL" dirty="0"/>
          </a:p>
          <a:p>
            <a:pPr algn="ctr" fontAlgn="auto">
              <a:spcBef>
                <a:spcPts val="0"/>
              </a:spcBef>
              <a:spcAft>
                <a:spcPts val="0"/>
              </a:spcAft>
              <a:defRPr/>
            </a:pPr>
            <a:endParaRPr lang="es-CL" dirty="0"/>
          </a:p>
          <a:p>
            <a:pPr fontAlgn="auto">
              <a:spcBef>
                <a:spcPts val="0"/>
              </a:spcBef>
              <a:spcAft>
                <a:spcPts val="0"/>
              </a:spcAft>
              <a:defRPr/>
            </a:pPr>
            <a:endParaRPr lang="es-ES" dirty="0"/>
          </a:p>
        </p:txBody>
      </p:sp>
    </p:spTree>
    <p:extLst>
      <p:ext uri="{BB962C8B-B14F-4D97-AF65-F5344CB8AC3E}">
        <p14:creationId xmlns:p14="http://schemas.microsoft.com/office/powerpoint/2010/main" val="37792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700</TotalTime>
  <Words>891</Words>
  <Application>Microsoft Office PowerPoint</Application>
  <PresentationFormat>Presentación en pantalla (4:3)</PresentationFormat>
  <Paragraphs>241</Paragraphs>
  <Slides>15</Slides>
  <Notes>7</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15</vt:i4>
      </vt:variant>
    </vt:vector>
  </HeadingPairs>
  <TitlesOfParts>
    <vt:vector size="17" baseType="lpstr">
      <vt:lpstr>Tema de Office</vt:lpstr>
      <vt:lpstr>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Esteban Coindreau S. (Torre Bicentenario)</dc:creator>
  <cp:lastModifiedBy>Leonardo Aguirre</cp:lastModifiedBy>
  <cp:revision>93</cp:revision>
  <dcterms:created xsi:type="dcterms:W3CDTF">2013-02-25T22:32:58Z</dcterms:created>
  <dcterms:modified xsi:type="dcterms:W3CDTF">2014-11-11T18:25:13Z</dcterms:modified>
</cp:coreProperties>
</file>